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Lst>
  <p:sldSz cx="12192000" cy="6858000"/>
  <p:notesSz cx="6858000" cy="9144000"/>
  <p:defaultTextStyle>
    <a:defPPr>
      <a:defRPr lang="en-B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84"/>
  </p:normalViewPr>
  <p:slideViewPr>
    <p:cSldViewPr snapToGrid="0" snapToObjects="1">
      <p:cViewPr varScale="1">
        <p:scale>
          <a:sx n="112" d="100"/>
          <a:sy n="112" d="100"/>
        </p:scale>
        <p:origin x="576"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2245B-5A7D-3C4F-861A-902750C0D3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D"/>
          </a:p>
        </p:txBody>
      </p:sp>
      <p:sp>
        <p:nvSpPr>
          <p:cNvPr id="3" name="Subtitle 2">
            <a:extLst>
              <a:ext uri="{FF2B5EF4-FFF2-40B4-BE49-F238E27FC236}">
                <a16:creationId xmlns:a16="http://schemas.microsoft.com/office/drawing/2014/main" id="{83F4C80C-8207-9849-9A46-CD833C1D0C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D"/>
          </a:p>
        </p:txBody>
      </p:sp>
      <p:sp>
        <p:nvSpPr>
          <p:cNvPr id="4" name="Date Placeholder 3">
            <a:extLst>
              <a:ext uri="{FF2B5EF4-FFF2-40B4-BE49-F238E27FC236}">
                <a16:creationId xmlns:a16="http://schemas.microsoft.com/office/drawing/2014/main" id="{2641DE06-13B8-B544-873C-CD9F8F98E345}"/>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F2EF3DF7-E9EC-EE45-85F3-50A27ADE45A2}"/>
              </a:ext>
            </a:extLst>
          </p:cNvPr>
          <p:cNvSpPr>
            <a:spLocks noGrp="1"/>
          </p:cNvSpPr>
          <p:nvPr>
            <p:ph type="ftr" sz="quarter" idx="11"/>
          </p:nvPr>
        </p:nvSpPr>
        <p:spPr/>
        <p:txBody>
          <a:bodyPr/>
          <a:lstStyle/>
          <a:p>
            <a:endParaRPr lang="en-BD"/>
          </a:p>
        </p:txBody>
      </p:sp>
      <p:sp>
        <p:nvSpPr>
          <p:cNvPr id="6" name="Slide Number Placeholder 5">
            <a:extLst>
              <a:ext uri="{FF2B5EF4-FFF2-40B4-BE49-F238E27FC236}">
                <a16:creationId xmlns:a16="http://schemas.microsoft.com/office/drawing/2014/main" id="{8814EC8C-0F71-1442-9D45-74ABA3513A24}"/>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41269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52085-5EA8-0442-BDB7-DE8E91A1F989}"/>
              </a:ext>
            </a:extLst>
          </p:cNvPr>
          <p:cNvSpPr>
            <a:spLocks noGrp="1"/>
          </p:cNvSpPr>
          <p:nvPr>
            <p:ph type="title"/>
          </p:nvPr>
        </p:nvSpPr>
        <p:spPr/>
        <p:txBody>
          <a:bodyPr/>
          <a:lstStyle/>
          <a:p>
            <a:r>
              <a:rPr lang="en-GB"/>
              <a:t>Click to edit Master title style</a:t>
            </a:r>
            <a:endParaRPr lang="en-BD"/>
          </a:p>
        </p:txBody>
      </p:sp>
      <p:sp>
        <p:nvSpPr>
          <p:cNvPr id="3" name="Vertical Text Placeholder 2">
            <a:extLst>
              <a:ext uri="{FF2B5EF4-FFF2-40B4-BE49-F238E27FC236}">
                <a16:creationId xmlns:a16="http://schemas.microsoft.com/office/drawing/2014/main" id="{4380768E-952E-AF44-A922-67818282161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26EE7065-BB39-5A4D-BB66-48B5567827BF}"/>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D7A4E42C-CE9D-E74B-90D7-93F163E101B3}"/>
              </a:ext>
            </a:extLst>
          </p:cNvPr>
          <p:cNvSpPr>
            <a:spLocks noGrp="1"/>
          </p:cNvSpPr>
          <p:nvPr>
            <p:ph type="ftr" sz="quarter" idx="11"/>
          </p:nvPr>
        </p:nvSpPr>
        <p:spPr/>
        <p:txBody>
          <a:bodyPr/>
          <a:lstStyle/>
          <a:p>
            <a:endParaRPr lang="en-BD"/>
          </a:p>
        </p:txBody>
      </p:sp>
      <p:sp>
        <p:nvSpPr>
          <p:cNvPr id="6" name="Slide Number Placeholder 5">
            <a:extLst>
              <a:ext uri="{FF2B5EF4-FFF2-40B4-BE49-F238E27FC236}">
                <a16:creationId xmlns:a16="http://schemas.microsoft.com/office/drawing/2014/main" id="{4664AE12-F759-864C-A89B-67732D5C8FBA}"/>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185242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606189-4A94-DD4E-85B7-FE36F15F33A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BD"/>
          </a:p>
        </p:txBody>
      </p:sp>
      <p:sp>
        <p:nvSpPr>
          <p:cNvPr id="3" name="Vertical Text Placeholder 2">
            <a:extLst>
              <a:ext uri="{FF2B5EF4-FFF2-40B4-BE49-F238E27FC236}">
                <a16:creationId xmlns:a16="http://schemas.microsoft.com/office/drawing/2014/main" id="{C185A2C6-093A-5E47-B142-DA3C24A18F3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B7845A51-87DE-2743-87FC-B35A0EFF947C}"/>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C406C907-8C08-E64E-B885-27F2FD47438C}"/>
              </a:ext>
            </a:extLst>
          </p:cNvPr>
          <p:cNvSpPr>
            <a:spLocks noGrp="1"/>
          </p:cNvSpPr>
          <p:nvPr>
            <p:ph type="ftr" sz="quarter" idx="11"/>
          </p:nvPr>
        </p:nvSpPr>
        <p:spPr/>
        <p:txBody>
          <a:bodyPr/>
          <a:lstStyle/>
          <a:p>
            <a:endParaRPr lang="en-BD"/>
          </a:p>
        </p:txBody>
      </p:sp>
      <p:sp>
        <p:nvSpPr>
          <p:cNvPr id="6" name="Slide Number Placeholder 5">
            <a:extLst>
              <a:ext uri="{FF2B5EF4-FFF2-40B4-BE49-F238E27FC236}">
                <a16:creationId xmlns:a16="http://schemas.microsoft.com/office/drawing/2014/main" id="{9F55A779-F848-3D41-95C8-AE7DC4529E68}"/>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50612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CE1-2890-B741-9C21-F476476A6338}"/>
              </a:ext>
            </a:extLst>
          </p:cNvPr>
          <p:cNvSpPr>
            <a:spLocks noGrp="1"/>
          </p:cNvSpPr>
          <p:nvPr>
            <p:ph type="title"/>
          </p:nvPr>
        </p:nvSpPr>
        <p:spPr/>
        <p:txBody>
          <a:bodyPr/>
          <a:lstStyle/>
          <a:p>
            <a:r>
              <a:rPr lang="en-GB"/>
              <a:t>Click to edit Master title style</a:t>
            </a:r>
            <a:endParaRPr lang="en-BD"/>
          </a:p>
        </p:txBody>
      </p:sp>
      <p:sp>
        <p:nvSpPr>
          <p:cNvPr id="3" name="Content Placeholder 2">
            <a:extLst>
              <a:ext uri="{FF2B5EF4-FFF2-40B4-BE49-F238E27FC236}">
                <a16:creationId xmlns:a16="http://schemas.microsoft.com/office/drawing/2014/main" id="{5D26D37B-BB0E-6D4E-8E60-8FDD00958A8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0B6FDAC3-E0DD-7543-8A02-CBD67532659C}"/>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46225F4A-4D37-5A43-8B51-019210CEECCF}"/>
              </a:ext>
            </a:extLst>
          </p:cNvPr>
          <p:cNvSpPr>
            <a:spLocks noGrp="1"/>
          </p:cNvSpPr>
          <p:nvPr>
            <p:ph type="ftr" sz="quarter" idx="11"/>
          </p:nvPr>
        </p:nvSpPr>
        <p:spPr/>
        <p:txBody>
          <a:bodyPr/>
          <a:lstStyle/>
          <a:p>
            <a:endParaRPr lang="en-BD"/>
          </a:p>
        </p:txBody>
      </p:sp>
      <p:sp>
        <p:nvSpPr>
          <p:cNvPr id="6" name="Slide Number Placeholder 5">
            <a:extLst>
              <a:ext uri="{FF2B5EF4-FFF2-40B4-BE49-F238E27FC236}">
                <a16:creationId xmlns:a16="http://schemas.microsoft.com/office/drawing/2014/main" id="{8280B89D-D160-F84D-9DD1-55DCC9992CBD}"/>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3037074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A155-47D7-1A45-B0A7-64AAECA861E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BD"/>
          </a:p>
        </p:txBody>
      </p:sp>
      <p:sp>
        <p:nvSpPr>
          <p:cNvPr id="3" name="Text Placeholder 2">
            <a:extLst>
              <a:ext uri="{FF2B5EF4-FFF2-40B4-BE49-F238E27FC236}">
                <a16:creationId xmlns:a16="http://schemas.microsoft.com/office/drawing/2014/main" id="{C8C6FB23-6D42-DB4C-B07B-2E7B4ADA34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1264D74-3DDC-4D4F-A079-8DAFAD22ADBD}"/>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682B30E3-9C82-8140-9D75-01D1DBF46089}"/>
              </a:ext>
            </a:extLst>
          </p:cNvPr>
          <p:cNvSpPr>
            <a:spLocks noGrp="1"/>
          </p:cNvSpPr>
          <p:nvPr>
            <p:ph type="ftr" sz="quarter" idx="11"/>
          </p:nvPr>
        </p:nvSpPr>
        <p:spPr/>
        <p:txBody>
          <a:bodyPr/>
          <a:lstStyle/>
          <a:p>
            <a:endParaRPr lang="en-BD"/>
          </a:p>
        </p:txBody>
      </p:sp>
      <p:sp>
        <p:nvSpPr>
          <p:cNvPr id="6" name="Slide Number Placeholder 5">
            <a:extLst>
              <a:ext uri="{FF2B5EF4-FFF2-40B4-BE49-F238E27FC236}">
                <a16:creationId xmlns:a16="http://schemas.microsoft.com/office/drawing/2014/main" id="{6D2FDF3E-FE2F-F240-9B60-7A8D06A651B3}"/>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365388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7E535-46BC-BC45-9885-0975E35F9662}"/>
              </a:ext>
            </a:extLst>
          </p:cNvPr>
          <p:cNvSpPr>
            <a:spLocks noGrp="1"/>
          </p:cNvSpPr>
          <p:nvPr>
            <p:ph type="title"/>
          </p:nvPr>
        </p:nvSpPr>
        <p:spPr/>
        <p:txBody>
          <a:bodyPr/>
          <a:lstStyle/>
          <a:p>
            <a:r>
              <a:rPr lang="en-GB"/>
              <a:t>Click to edit Master title style</a:t>
            </a:r>
            <a:endParaRPr lang="en-BD"/>
          </a:p>
        </p:txBody>
      </p:sp>
      <p:sp>
        <p:nvSpPr>
          <p:cNvPr id="3" name="Content Placeholder 2">
            <a:extLst>
              <a:ext uri="{FF2B5EF4-FFF2-40B4-BE49-F238E27FC236}">
                <a16:creationId xmlns:a16="http://schemas.microsoft.com/office/drawing/2014/main" id="{10013B8F-CB24-EB46-8B75-546B079A78F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Content Placeholder 3">
            <a:extLst>
              <a:ext uri="{FF2B5EF4-FFF2-40B4-BE49-F238E27FC236}">
                <a16:creationId xmlns:a16="http://schemas.microsoft.com/office/drawing/2014/main" id="{59485B3F-1D1A-5B43-B3A2-D5F64453620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5" name="Date Placeholder 4">
            <a:extLst>
              <a:ext uri="{FF2B5EF4-FFF2-40B4-BE49-F238E27FC236}">
                <a16:creationId xmlns:a16="http://schemas.microsoft.com/office/drawing/2014/main" id="{CE02A349-B406-4447-A49E-022F5CF7E8EE}"/>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6" name="Footer Placeholder 5">
            <a:extLst>
              <a:ext uri="{FF2B5EF4-FFF2-40B4-BE49-F238E27FC236}">
                <a16:creationId xmlns:a16="http://schemas.microsoft.com/office/drawing/2014/main" id="{EE3D1804-1879-3A4E-BFB6-967DBBFD53BF}"/>
              </a:ext>
            </a:extLst>
          </p:cNvPr>
          <p:cNvSpPr>
            <a:spLocks noGrp="1"/>
          </p:cNvSpPr>
          <p:nvPr>
            <p:ph type="ftr" sz="quarter" idx="11"/>
          </p:nvPr>
        </p:nvSpPr>
        <p:spPr/>
        <p:txBody>
          <a:bodyPr/>
          <a:lstStyle/>
          <a:p>
            <a:endParaRPr lang="en-BD"/>
          </a:p>
        </p:txBody>
      </p:sp>
      <p:sp>
        <p:nvSpPr>
          <p:cNvPr id="7" name="Slide Number Placeholder 6">
            <a:extLst>
              <a:ext uri="{FF2B5EF4-FFF2-40B4-BE49-F238E27FC236}">
                <a16:creationId xmlns:a16="http://schemas.microsoft.com/office/drawing/2014/main" id="{2585E7A1-3D0F-CA44-8E94-10CF4EC7F4FD}"/>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616891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8B4EF-A3FE-BD4A-9E35-FBE5867CA1EA}"/>
              </a:ext>
            </a:extLst>
          </p:cNvPr>
          <p:cNvSpPr>
            <a:spLocks noGrp="1"/>
          </p:cNvSpPr>
          <p:nvPr>
            <p:ph type="title"/>
          </p:nvPr>
        </p:nvSpPr>
        <p:spPr>
          <a:xfrm>
            <a:off x="839788" y="365125"/>
            <a:ext cx="10515600" cy="1325563"/>
          </a:xfrm>
        </p:spPr>
        <p:txBody>
          <a:bodyPr/>
          <a:lstStyle/>
          <a:p>
            <a:r>
              <a:rPr lang="en-GB"/>
              <a:t>Click to edit Master title style</a:t>
            </a:r>
            <a:endParaRPr lang="en-BD"/>
          </a:p>
        </p:txBody>
      </p:sp>
      <p:sp>
        <p:nvSpPr>
          <p:cNvPr id="3" name="Text Placeholder 2">
            <a:extLst>
              <a:ext uri="{FF2B5EF4-FFF2-40B4-BE49-F238E27FC236}">
                <a16:creationId xmlns:a16="http://schemas.microsoft.com/office/drawing/2014/main" id="{957F865F-6923-DD4F-B9D6-3F241F9B76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3DDD650-83FC-AC48-BC2F-5A3F8C323E7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5" name="Text Placeholder 4">
            <a:extLst>
              <a:ext uri="{FF2B5EF4-FFF2-40B4-BE49-F238E27FC236}">
                <a16:creationId xmlns:a16="http://schemas.microsoft.com/office/drawing/2014/main" id="{C852DB8F-7A19-FE47-B36D-FAED795129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518E99-D57B-5B4B-8756-3BCE8A6D2E3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7" name="Date Placeholder 6">
            <a:extLst>
              <a:ext uri="{FF2B5EF4-FFF2-40B4-BE49-F238E27FC236}">
                <a16:creationId xmlns:a16="http://schemas.microsoft.com/office/drawing/2014/main" id="{13472B49-EC9D-5942-86DE-AF2819EC3B22}"/>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8" name="Footer Placeholder 7">
            <a:extLst>
              <a:ext uri="{FF2B5EF4-FFF2-40B4-BE49-F238E27FC236}">
                <a16:creationId xmlns:a16="http://schemas.microsoft.com/office/drawing/2014/main" id="{BC10222C-90A2-094A-A293-DC5F8B668EEF}"/>
              </a:ext>
            </a:extLst>
          </p:cNvPr>
          <p:cNvSpPr>
            <a:spLocks noGrp="1"/>
          </p:cNvSpPr>
          <p:nvPr>
            <p:ph type="ftr" sz="quarter" idx="11"/>
          </p:nvPr>
        </p:nvSpPr>
        <p:spPr/>
        <p:txBody>
          <a:bodyPr/>
          <a:lstStyle/>
          <a:p>
            <a:endParaRPr lang="en-BD"/>
          </a:p>
        </p:txBody>
      </p:sp>
      <p:sp>
        <p:nvSpPr>
          <p:cNvPr id="9" name="Slide Number Placeholder 8">
            <a:extLst>
              <a:ext uri="{FF2B5EF4-FFF2-40B4-BE49-F238E27FC236}">
                <a16:creationId xmlns:a16="http://schemas.microsoft.com/office/drawing/2014/main" id="{30A6CC86-5FBB-F54B-82B1-DBE4D97FD26F}"/>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3266269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1B9EA-8F6B-C447-A820-49D1FB3FBC2D}"/>
              </a:ext>
            </a:extLst>
          </p:cNvPr>
          <p:cNvSpPr>
            <a:spLocks noGrp="1"/>
          </p:cNvSpPr>
          <p:nvPr>
            <p:ph type="title"/>
          </p:nvPr>
        </p:nvSpPr>
        <p:spPr/>
        <p:txBody>
          <a:bodyPr/>
          <a:lstStyle/>
          <a:p>
            <a:r>
              <a:rPr lang="en-GB"/>
              <a:t>Click to edit Master title style</a:t>
            </a:r>
            <a:endParaRPr lang="en-BD"/>
          </a:p>
        </p:txBody>
      </p:sp>
      <p:sp>
        <p:nvSpPr>
          <p:cNvPr id="3" name="Date Placeholder 2">
            <a:extLst>
              <a:ext uri="{FF2B5EF4-FFF2-40B4-BE49-F238E27FC236}">
                <a16:creationId xmlns:a16="http://schemas.microsoft.com/office/drawing/2014/main" id="{064146F1-A8CB-2E4A-B952-A5D89D6FF126}"/>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4" name="Footer Placeholder 3">
            <a:extLst>
              <a:ext uri="{FF2B5EF4-FFF2-40B4-BE49-F238E27FC236}">
                <a16:creationId xmlns:a16="http://schemas.microsoft.com/office/drawing/2014/main" id="{F91A57C7-0465-CC45-8208-F2825BF4C339}"/>
              </a:ext>
            </a:extLst>
          </p:cNvPr>
          <p:cNvSpPr>
            <a:spLocks noGrp="1"/>
          </p:cNvSpPr>
          <p:nvPr>
            <p:ph type="ftr" sz="quarter" idx="11"/>
          </p:nvPr>
        </p:nvSpPr>
        <p:spPr/>
        <p:txBody>
          <a:bodyPr/>
          <a:lstStyle/>
          <a:p>
            <a:endParaRPr lang="en-BD"/>
          </a:p>
        </p:txBody>
      </p:sp>
      <p:sp>
        <p:nvSpPr>
          <p:cNvPr id="5" name="Slide Number Placeholder 4">
            <a:extLst>
              <a:ext uri="{FF2B5EF4-FFF2-40B4-BE49-F238E27FC236}">
                <a16:creationId xmlns:a16="http://schemas.microsoft.com/office/drawing/2014/main" id="{48D97913-298B-5F46-8221-03E396AB0009}"/>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85923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F65318-13F3-264E-8537-B9A86A6A7523}"/>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3" name="Footer Placeholder 2">
            <a:extLst>
              <a:ext uri="{FF2B5EF4-FFF2-40B4-BE49-F238E27FC236}">
                <a16:creationId xmlns:a16="http://schemas.microsoft.com/office/drawing/2014/main" id="{B324087B-14B1-EF4D-BEB5-BA6A4860961E}"/>
              </a:ext>
            </a:extLst>
          </p:cNvPr>
          <p:cNvSpPr>
            <a:spLocks noGrp="1"/>
          </p:cNvSpPr>
          <p:nvPr>
            <p:ph type="ftr" sz="quarter" idx="11"/>
          </p:nvPr>
        </p:nvSpPr>
        <p:spPr/>
        <p:txBody>
          <a:bodyPr/>
          <a:lstStyle/>
          <a:p>
            <a:endParaRPr lang="en-BD"/>
          </a:p>
        </p:txBody>
      </p:sp>
      <p:sp>
        <p:nvSpPr>
          <p:cNvPr id="4" name="Slide Number Placeholder 3">
            <a:extLst>
              <a:ext uri="{FF2B5EF4-FFF2-40B4-BE49-F238E27FC236}">
                <a16:creationId xmlns:a16="http://schemas.microsoft.com/office/drawing/2014/main" id="{D50CB620-3467-0748-9756-45B4610D104E}"/>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74213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C643-5668-D440-9AB4-A0E15E4114A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D"/>
          </a:p>
        </p:txBody>
      </p:sp>
      <p:sp>
        <p:nvSpPr>
          <p:cNvPr id="3" name="Content Placeholder 2">
            <a:extLst>
              <a:ext uri="{FF2B5EF4-FFF2-40B4-BE49-F238E27FC236}">
                <a16:creationId xmlns:a16="http://schemas.microsoft.com/office/drawing/2014/main" id="{F6E8A0C2-37BC-B247-9E57-E571C3ADE4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Text Placeholder 3">
            <a:extLst>
              <a:ext uri="{FF2B5EF4-FFF2-40B4-BE49-F238E27FC236}">
                <a16:creationId xmlns:a16="http://schemas.microsoft.com/office/drawing/2014/main" id="{C818185A-4524-6A43-A136-1AF32BB75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B51B98E-DABF-CF44-9A5E-63AC7BDC1119}"/>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6" name="Footer Placeholder 5">
            <a:extLst>
              <a:ext uri="{FF2B5EF4-FFF2-40B4-BE49-F238E27FC236}">
                <a16:creationId xmlns:a16="http://schemas.microsoft.com/office/drawing/2014/main" id="{EC78AF77-5D95-E543-A09D-03651D4EC650}"/>
              </a:ext>
            </a:extLst>
          </p:cNvPr>
          <p:cNvSpPr>
            <a:spLocks noGrp="1"/>
          </p:cNvSpPr>
          <p:nvPr>
            <p:ph type="ftr" sz="quarter" idx="11"/>
          </p:nvPr>
        </p:nvSpPr>
        <p:spPr/>
        <p:txBody>
          <a:bodyPr/>
          <a:lstStyle/>
          <a:p>
            <a:endParaRPr lang="en-BD"/>
          </a:p>
        </p:txBody>
      </p:sp>
      <p:sp>
        <p:nvSpPr>
          <p:cNvPr id="7" name="Slide Number Placeholder 6">
            <a:extLst>
              <a:ext uri="{FF2B5EF4-FFF2-40B4-BE49-F238E27FC236}">
                <a16:creationId xmlns:a16="http://schemas.microsoft.com/office/drawing/2014/main" id="{1EF37BFA-B481-0A4B-8389-CA00C04B0038}"/>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845031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B4E7-1659-AF44-A95E-F3A99BA1F2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BD"/>
          </a:p>
        </p:txBody>
      </p:sp>
      <p:sp>
        <p:nvSpPr>
          <p:cNvPr id="3" name="Picture Placeholder 2">
            <a:extLst>
              <a:ext uri="{FF2B5EF4-FFF2-40B4-BE49-F238E27FC236}">
                <a16:creationId xmlns:a16="http://schemas.microsoft.com/office/drawing/2014/main" id="{0E2DE369-D9EA-7E4B-880E-9B262B08AB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D"/>
          </a:p>
        </p:txBody>
      </p:sp>
      <p:sp>
        <p:nvSpPr>
          <p:cNvPr id="4" name="Text Placeholder 3">
            <a:extLst>
              <a:ext uri="{FF2B5EF4-FFF2-40B4-BE49-F238E27FC236}">
                <a16:creationId xmlns:a16="http://schemas.microsoft.com/office/drawing/2014/main" id="{D0FDDACD-AB2B-CA42-9BC3-848BA275A6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1FAC7B5-8010-2D46-B7DE-E55BB063F381}"/>
              </a:ext>
            </a:extLst>
          </p:cNvPr>
          <p:cNvSpPr>
            <a:spLocks noGrp="1"/>
          </p:cNvSpPr>
          <p:nvPr>
            <p:ph type="dt" sz="half" idx="10"/>
          </p:nvPr>
        </p:nvSpPr>
        <p:spPr/>
        <p:txBody>
          <a:bodyPr/>
          <a:lstStyle/>
          <a:p>
            <a:fld id="{29D3025F-0885-644D-AA7D-71C571E7BD32}" type="datetimeFigureOut">
              <a:rPr lang="en-BD" smtClean="0"/>
              <a:t>13/7/20</a:t>
            </a:fld>
            <a:endParaRPr lang="en-BD"/>
          </a:p>
        </p:txBody>
      </p:sp>
      <p:sp>
        <p:nvSpPr>
          <p:cNvPr id="6" name="Footer Placeholder 5">
            <a:extLst>
              <a:ext uri="{FF2B5EF4-FFF2-40B4-BE49-F238E27FC236}">
                <a16:creationId xmlns:a16="http://schemas.microsoft.com/office/drawing/2014/main" id="{FDFD060F-9DB6-7946-9779-74DCEEEEF852}"/>
              </a:ext>
            </a:extLst>
          </p:cNvPr>
          <p:cNvSpPr>
            <a:spLocks noGrp="1"/>
          </p:cNvSpPr>
          <p:nvPr>
            <p:ph type="ftr" sz="quarter" idx="11"/>
          </p:nvPr>
        </p:nvSpPr>
        <p:spPr/>
        <p:txBody>
          <a:bodyPr/>
          <a:lstStyle/>
          <a:p>
            <a:endParaRPr lang="en-BD"/>
          </a:p>
        </p:txBody>
      </p:sp>
      <p:sp>
        <p:nvSpPr>
          <p:cNvPr id="7" name="Slide Number Placeholder 6">
            <a:extLst>
              <a:ext uri="{FF2B5EF4-FFF2-40B4-BE49-F238E27FC236}">
                <a16:creationId xmlns:a16="http://schemas.microsoft.com/office/drawing/2014/main" id="{B9EBB137-ADCD-A945-A041-42E8F3398483}"/>
              </a:ext>
            </a:extLst>
          </p:cNvPr>
          <p:cNvSpPr>
            <a:spLocks noGrp="1"/>
          </p:cNvSpPr>
          <p:nvPr>
            <p:ph type="sldNum" sz="quarter" idx="12"/>
          </p:nvPr>
        </p:nvSpPr>
        <p:spPr/>
        <p:txBody>
          <a:bodyPr/>
          <a:lstStyle/>
          <a:p>
            <a:fld id="{F597B051-CE91-8748-B01F-7E90780BAB10}" type="slidenum">
              <a:rPr lang="en-BD" smtClean="0"/>
              <a:t>‹#›</a:t>
            </a:fld>
            <a:endParaRPr lang="en-BD"/>
          </a:p>
        </p:txBody>
      </p:sp>
    </p:spTree>
    <p:extLst>
      <p:ext uri="{BB962C8B-B14F-4D97-AF65-F5344CB8AC3E}">
        <p14:creationId xmlns:p14="http://schemas.microsoft.com/office/powerpoint/2010/main" val="2265058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8FFF98-08CB-204C-BCBD-E12F5CC76B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BD"/>
          </a:p>
        </p:txBody>
      </p:sp>
      <p:sp>
        <p:nvSpPr>
          <p:cNvPr id="3" name="Text Placeholder 2">
            <a:extLst>
              <a:ext uri="{FF2B5EF4-FFF2-40B4-BE49-F238E27FC236}">
                <a16:creationId xmlns:a16="http://schemas.microsoft.com/office/drawing/2014/main" id="{F1F1D614-400F-7F40-ABAA-6C2B6758C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4" name="Date Placeholder 3">
            <a:extLst>
              <a:ext uri="{FF2B5EF4-FFF2-40B4-BE49-F238E27FC236}">
                <a16:creationId xmlns:a16="http://schemas.microsoft.com/office/drawing/2014/main" id="{D36079D0-B5F4-9844-A5AE-C9F69CA2E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D3025F-0885-644D-AA7D-71C571E7BD32}" type="datetimeFigureOut">
              <a:rPr lang="en-BD" smtClean="0"/>
              <a:t>13/7/20</a:t>
            </a:fld>
            <a:endParaRPr lang="en-BD"/>
          </a:p>
        </p:txBody>
      </p:sp>
      <p:sp>
        <p:nvSpPr>
          <p:cNvPr id="5" name="Footer Placeholder 4">
            <a:extLst>
              <a:ext uri="{FF2B5EF4-FFF2-40B4-BE49-F238E27FC236}">
                <a16:creationId xmlns:a16="http://schemas.microsoft.com/office/drawing/2014/main" id="{9A98665C-8F3D-D644-9CF4-BD598A759B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D"/>
          </a:p>
        </p:txBody>
      </p:sp>
      <p:sp>
        <p:nvSpPr>
          <p:cNvPr id="6" name="Slide Number Placeholder 5">
            <a:extLst>
              <a:ext uri="{FF2B5EF4-FFF2-40B4-BE49-F238E27FC236}">
                <a16:creationId xmlns:a16="http://schemas.microsoft.com/office/drawing/2014/main" id="{4EB3B424-397F-4845-90B6-5E34D08C7D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7B051-CE91-8748-B01F-7E90780BAB10}" type="slidenum">
              <a:rPr lang="en-BD" smtClean="0"/>
              <a:t>‹#›</a:t>
            </a:fld>
            <a:endParaRPr lang="en-BD"/>
          </a:p>
        </p:txBody>
      </p:sp>
    </p:spTree>
    <p:extLst>
      <p:ext uri="{BB962C8B-B14F-4D97-AF65-F5344CB8AC3E}">
        <p14:creationId xmlns:p14="http://schemas.microsoft.com/office/powerpoint/2010/main" val="8374196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hyperlink" Target="https://youtu.be/z5EEz_R_RiE"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youtu.be/78haKZhEqc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hyperlink" Target="https://quizizz.com/join/quiz/59f82abb8595e61000ef07f9/start?studentShare=true"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tif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3" name="Freeform: Shape 12">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itle 1"/>
          <p:cNvSpPr>
            <a:spLocks noGrp="1"/>
          </p:cNvSpPr>
          <p:nvPr>
            <p:ph type="ctrTitle"/>
          </p:nvPr>
        </p:nvSpPr>
        <p:spPr>
          <a:xfrm>
            <a:off x="3045368" y="2043663"/>
            <a:ext cx="6105194" cy="2031055"/>
          </a:xfrm>
        </p:spPr>
        <p:txBody>
          <a:bodyPr>
            <a:normAutofit/>
          </a:bodyPr>
          <a:lstStyle/>
          <a:p>
            <a:r>
              <a:rPr lang="en-US" sz="5200" b="1" dirty="0">
                <a:solidFill>
                  <a:schemeClr val="tx2"/>
                </a:solidFill>
              </a:rPr>
              <a:t>ENG 111</a:t>
            </a:r>
          </a:p>
        </p:txBody>
      </p:sp>
      <p:sp>
        <p:nvSpPr>
          <p:cNvPr id="3" name="Subtitle 2"/>
          <p:cNvSpPr>
            <a:spLocks noGrp="1"/>
          </p:cNvSpPr>
          <p:nvPr>
            <p:ph type="subTitle" idx="1"/>
          </p:nvPr>
        </p:nvSpPr>
        <p:spPr>
          <a:xfrm>
            <a:off x="3045368" y="4160126"/>
            <a:ext cx="6105194" cy="682079"/>
          </a:xfrm>
        </p:spPr>
        <p:txBody>
          <a:bodyPr>
            <a:normAutofit fontScale="85000" lnSpcReduction="20000"/>
          </a:bodyPr>
          <a:lstStyle/>
          <a:p>
            <a:r>
              <a:rPr lang="en-US" b="1" dirty="0">
                <a:solidFill>
                  <a:schemeClr val="tx2"/>
                </a:solidFill>
                <a:latin typeface="+mj-lt"/>
              </a:rPr>
              <a:t>Chapter 3, Part II</a:t>
            </a:r>
            <a:r>
              <a:rPr lang="en-US" b="1">
                <a:solidFill>
                  <a:schemeClr val="tx2"/>
                </a:solidFill>
                <a:latin typeface="+mj-lt"/>
              </a:rPr>
              <a:t>: Culture</a:t>
            </a:r>
            <a:endParaRPr lang="en-US" b="1" dirty="0">
              <a:solidFill>
                <a:schemeClr val="tx2"/>
              </a:solidFill>
              <a:latin typeface="+mj-lt"/>
            </a:endParaRPr>
          </a:p>
          <a:p>
            <a:r>
              <a:rPr lang="en-US" b="1" dirty="0" err="1">
                <a:solidFill>
                  <a:schemeClr val="tx2"/>
                </a:solidFill>
                <a:latin typeface="+mj-lt"/>
              </a:rPr>
              <a:t>Shahneela</a:t>
            </a:r>
            <a:r>
              <a:rPr lang="en-US" b="1" dirty="0">
                <a:solidFill>
                  <a:schemeClr val="tx2"/>
                </a:solidFill>
                <a:latin typeface="+mj-lt"/>
              </a:rPr>
              <a:t> Tasmin </a:t>
            </a:r>
            <a:r>
              <a:rPr lang="en-US" b="1" dirty="0" err="1">
                <a:solidFill>
                  <a:schemeClr val="tx2"/>
                </a:solidFill>
                <a:latin typeface="+mj-lt"/>
              </a:rPr>
              <a:t>Sharmi</a:t>
            </a:r>
            <a:r>
              <a:rPr lang="en-US" b="1" dirty="0">
                <a:solidFill>
                  <a:schemeClr val="tx2"/>
                </a:solidFill>
                <a:latin typeface="+mj-lt"/>
              </a:rPr>
              <a:t> (STS1)</a:t>
            </a:r>
          </a:p>
        </p:txBody>
      </p:sp>
      <p:pic>
        <p:nvPicPr>
          <p:cNvPr id="4" name="Audio 3">
            <a:hlinkClick r:id="" action="ppaction://media"/>
            <a:extLst>
              <a:ext uri="{FF2B5EF4-FFF2-40B4-BE49-F238E27FC236}">
                <a16:creationId xmlns:a16="http://schemas.microsoft.com/office/drawing/2014/main" id="{A7DB48AD-DA54-9048-A347-03AF9B8147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248069902"/>
      </p:ext>
    </p:extLst>
  </p:cSld>
  <p:clrMapOvr>
    <a:masterClrMapping/>
  </p:clrMapOvr>
  <mc:AlternateContent xmlns:mc="http://schemas.openxmlformats.org/markup-compatibility/2006" xmlns:p14="http://schemas.microsoft.com/office/powerpoint/2010/main">
    <mc:Choice Requires="p14">
      <p:transition spd="slow" p14:dur="2000" advTm="29337"/>
    </mc:Choice>
    <mc:Fallback xmlns="">
      <p:transition spd="slow" advTm="293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b="1">
                <a:solidFill>
                  <a:schemeClr val="tx2"/>
                </a:solidFill>
              </a:rPr>
              <a:t>Barriers for Intercultural Comm.</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r>
              <a:rPr lang="en-US" sz="1800" b="1">
                <a:solidFill>
                  <a:schemeClr val="tx2"/>
                </a:solidFill>
              </a:rPr>
              <a:t>Anxiety</a:t>
            </a:r>
            <a:r>
              <a:rPr lang="en-US" sz="1800">
                <a:solidFill>
                  <a:schemeClr val="tx2"/>
                </a:solidFill>
              </a:rPr>
              <a:t>—psychological discomfort (culture shock)</a:t>
            </a:r>
          </a:p>
          <a:p>
            <a:r>
              <a:rPr lang="en-US" sz="1800" b="1">
                <a:solidFill>
                  <a:schemeClr val="tx2"/>
                </a:solidFill>
              </a:rPr>
              <a:t>Assumed Similarity/Difference—</a:t>
            </a:r>
            <a:r>
              <a:rPr lang="en-US" sz="1800">
                <a:solidFill>
                  <a:schemeClr val="tx2"/>
                </a:solidFill>
              </a:rPr>
              <a:t>assume that norms that apply to our culture apply to the new one or that </a:t>
            </a:r>
            <a:r>
              <a:rPr lang="en-US" sz="1800" i="1">
                <a:solidFill>
                  <a:schemeClr val="tx2"/>
                </a:solidFill>
              </a:rPr>
              <a:t>everything </a:t>
            </a:r>
            <a:r>
              <a:rPr lang="en-US" sz="1800">
                <a:solidFill>
                  <a:schemeClr val="tx2"/>
                </a:solidFill>
              </a:rPr>
              <a:t>about the new culture will be different. </a:t>
            </a:r>
          </a:p>
          <a:p>
            <a:r>
              <a:rPr lang="en-US" sz="1800" b="1">
                <a:solidFill>
                  <a:schemeClr val="tx2"/>
                </a:solidFill>
              </a:rPr>
              <a:t>Ethnocentricism – </a:t>
            </a:r>
            <a:r>
              <a:rPr lang="en-US" sz="1800">
                <a:solidFill>
                  <a:schemeClr val="tx2"/>
                </a:solidFill>
              </a:rPr>
              <a:t>The belief that one’s own culture is superior to others</a:t>
            </a:r>
            <a:endParaRPr lang="en-US" sz="1800" b="1">
              <a:solidFill>
                <a:schemeClr val="tx2"/>
              </a:solidFill>
            </a:endParaRPr>
          </a:p>
          <a:p>
            <a:r>
              <a:rPr lang="en-US" sz="1800" b="1">
                <a:solidFill>
                  <a:schemeClr val="tx2"/>
                </a:solidFill>
              </a:rPr>
              <a:t>Stereotyping—</a:t>
            </a:r>
            <a:r>
              <a:rPr lang="en-US" sz="1800">
                <a:solidFill>
                  <a:schemeClr val="tx2"/>
                </a:solidFill>
              </a:rPr>
              <a:t>assume everyone is the same.</a:t>
            </a:r>
          </a:p>
          <a:p>
            <a:r>
              <a:rPr lang="en-US" sz="1800" b="1">
                <a:solidFill>
                  <a:schemeClr val="tx2"/>
                </a:solidFill>
              </a:rPr>
              <a:t>Incompatible Comm. Codes—</a:t>
            </a:r>
            <a:r>
              <a:rPr lang="en-US" sz="1800">
                <a:solidFill>
                  <a:schemeClr val="tx2"/>
                </a:solidFill>
              </a:rPr>
              <a:t>different languages.</a:t>
            </a:r>
          </a:p>
          <a:p>
            <a:r>
              <a:rPr lang="en-US" sz="1800" b="1">
                <a:solidFill>
                  <a:schemeClr val="tx2"/>
                </a:solidFill>
              </a:rPr>
              <a:t>Incompatible Norms and Values—</a:t>
            </a:r>
            <a:r>
              <a:rPr lang="en-US" sz="1800">
                <a:solidFill>
                  <a:schemeClr val="tx2"/>
                </a:solidFill>
              </a:rPr>
              <a:t>What is considered normal or highly valued in one culture is offensive in another.</a:t>
            </a:r>
            <a:endParaRPr lang="en-US" sz="1800" b="1">
              <a:solidFill>
                <a:schemeClr val="tx2"/>
              </a:solidFill>
            </a:endParaRPr>
          </a:p>
        </p:txBody>
      </p:sp>
      <p:pic>
        <p:nvPicPr>
          <p:cNvPr id="4" name="Audio 3">
            <a:hlinkClick r:id="" action="ppaction://media"/>
            <a:extLst>
              <a:ext uri="{FF2B5EF4-FFF2-40B4-BE49-F238E27FC236}">
                <a16:creationId xmlns:a16="http://schemas.microsoft.com/office/drawing/2014/main" id="{81371B93-C76C-D543-BBEC-40109BCCA5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38291982"/>
      </p:ext>
    </p:extLst>
  </p:cSld>
  <p:clrMapOvr>
    <a:masterClrMapping/>
  </p:clrMapOvr>
  <mc:AlternateContent xmlns:mc="http://schemas.openxmlformats.org/markup-compatibility/2006" xmlns:p14="http://schemas.microsoft.com/office/powerpoint/2010/main">
    <mc:Choice Requires="p14">
      <p:transition spd="slow" p14:dur="2000" advTm="32794"/>
    </mc:Choice>
    <mc:Fallback xmlns="">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b="1">
                <a:solidFill>
                  <a:schemeClr val="tx2"/>
                </a:solidFill>
              </a:rPr>
              <a:t>Competent Comm. Strategies</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r>
              <a:rPr lang="en-US" sz="1800" b="1" dirty="0">
                <a:solidFill>
                  <a:schemeClr val="tx2"/>
                </a:solidFill>
              </a:rPr>
              <a:t>Acquire accurate knowledge </a:t>
            </a:r>
            <a:r>
              <a:rPr lang="en-US" sz="1800" dirty="0">
                <a:solidFill>
                  <a:schemeClr val="tx2"/>
                </a:solidFill>
              </a:rPr>
              <a:t>through formal study from books or websites, watching members of the same culture interact, and immersing yourself in the new culture through participation.</a:t>
            </a:r>
          </a:p>
          <a:p>
            <a:r>
              <a:rPr lang="en-US" sz="1800" b="1" dirty="0">
                <a:solidFill>
                  <a:schemeClr val="tx2"/>
                </a:solidFill>
              </a:rPr>
              <a:t>Adopt an appropriate attitude </a:t>
            </a:r>
            <a:r>
              <a:rPr lang="en-US" sz="1800" dirty="0">
                <a:solidFill>
                  <a:schemeClr val="tx2"/>
                </a:solidFill>
              </a:rPr>
              <a:t>by tolerating uncertainty or ambiguity, being open-minded and being genuine unselfish concern for the welfare of others (i.e.-altruism).</a:t>
            </a:r>
          </a:p>
          <a:p>
            <a:r>
              <a:rPr lang="en-US" sz="1800" b="1" dirty="0">
                <a:solidFill>
                  <a:schemeClr val="tx2"/>
                </a:solidFill>
              </a:rPr>
              <a:t>Develop Culture-Centered Skills </a:t>
            </a:r>
            <a:r>
              <a:rPr lang="en-US" sz="1800" dirty="0">
                <a:solidFill>
                  <a:schemeClr val="tx2"/>
                </a:solidFill>
              </a:rPr>
              <a:t>by practicing listening, developing intercultural empathy and being flexible in adjusting your communication strategies (i.e.-interaction coordination).</a:t>
            </a:r>
            <a:endParaRPr lang="en-US" sz="1800" b="1" dirty="0">
              <a:solidFill>
                <a:schemeClr val="tx2"/>
              </a:solidFill>
            </a:endParaRPr>
          </a:p>
        </p:txBody>
      </p:sp>
      <p:pic>
        <p:nvPicPr>
          <p:cNvPr id="4" name="Audio 3">
            <a:hlinkClick r:id="" action="ppaction://media"/>
            <a:extLst>
              <a:ext uri="{FF2B5EF4-FFF2-40B4-BE49-F238E27FC236}">
                <a16:creationId xmlns:a16="http://schemas.microsoft.com/office/drawing/2014/main" id="{4174F0E2-9CE0-FE43-829E-88C2422BB9D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782234741"/>
      </p:ext>
    </p:extLst>
  </p:cSld>
  <p:clrMapOvr>
    <a:masterClrMapping/>
  </p:clrMapOvr>
  <mc:AlternateContent xmlns:mc="http://schemas.openxmlformats.org/markup-compatibility/2006" xmlns:p14="http://schemas.microsoft.com/office/powerpoint/2010/main">
    <mc:Choice Requires="p14">
      <p:transition spd="slow" p14:dur="2000" advTm="45332"/>
    </mc:Choice>
    <mc:Fallback xmlns="">
      <p:transition spd="slow" advTm="453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BC99CB9-DDAD-44A2-8A1C-E3AF4E72DF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4053CBF-3932-45FF-8285-EE5146085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2E751C04-BEA6-446B-A678-9C74819EBD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8167"/>
            <a:ext cx="4834070" cy="2488150"/>
            <a:chOff x="6867015" y="-1"/>
            <a:chExt cx="5324985" cy="3251912"/>
          </a:xfrm>
          <a:solidFill>
            <a:schemeClr val="bg1">
              <a:alpha val="30000"/>
            </a:schemeClr>
          </a:solidFill>
        </p:grpSpPr>
        <p:sp>
          <p:nvSpPr>
            <p:cNvPr id="27" name="Freeform: Shape 26">
              <a:extLst>
                <a:ext uri="{FF2B5EF4-FFF2-40B4-BE49-F238E27FC236}">
                  <a16:creationId xmlns:a16="http://schemas.microsoft.com/office/drawing/2014/main" id="{2625A013-D9BE-43C4-AF21-6F2B003EF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7875715-EC2E-457F-851D-F6C817685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F7E41CC6-0C83-40EE-80BB-79394D9E9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0603498-5DFE-4D26-BFB5-C9269C9BD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3027924" y="991261"/>
            <a:ext cx="5754696" cy="1837349"/>
          </a:xfrm>
        </p:spPr>
        <p:txBody>
          <a:bodyPr>
            <a:normAutofit/>
          </a:bodyPr>
          <a:lstStyle/>
          <a:p>
            <a:pPr algn="ctr"/>
            <a:r>
              <a:rPr lang="en-US" sz="3600" b="1">
                <a:solidFill>
                  <a:schemeClr val="tx2"/>
                </a:solidFill>
              </a:rPr>
              <a:t>Intercultural Communication</a:t>
            </a:r>
          </a:p>
        </p:txBody>
      </p:sp>
      <p:sp>
        <p:nvSpPr>
          <p:cNvPr id="3" name="Content Placeholder 2"/>
          <p:cNvSpPr>
            <a:spLocks noGrp="1"/>
          </p:cNvSpPr>
          <p:nvPr>
            <p:ph idx="1"/>
          </p:nvPr>
        </p:nvSpPr>
        <p:spPr>
          <a:xfrm>
            <a:off x="2857500" y="2560320"/>
            <a:ext cx="6057900" cy="2849880"/>
          </a:xfrm>
        </p:spPr>
        <p:txBody>
          <a:bodyPr anchor="t">
            <a:normAutofit lnSpcReduction="10000"/>
          </a:bodyPr>
          <a:lstStyle/>
          <a:p>
            <a:r>
              <a:rPr lang="en-US" sz="1400" b="1" dirty="0">
                <a:solidFill>
                  <a:schemeClr val="tx2"/>
                </a:solidFill>
              </a:rPr>
              <a:t>Intercultural communication </a:t>
            </a:r>
            <a:r>
              <a:rPr lang="en-US" sz="1400" dirty="0">
                <a:solidFill>
                  <a:schemeClr val="tx2"/>
                </a:solidFill>
              </a:rPr>
              <a:t>refers to the interactions that occur between people whose cultures are so different that the communication between them is altered.</a:t>
            </a:r>
            <a:br>
              <a:rPr lang="en-US" sz="1400" dirty="0">
                <a:solidFill>
                  <a:schemeClr val="tx2"/>
                </a:solidFill>
              </a:rPr>
            </a:br>
            <a:r>
              <a:rPr lang="en-US" sz="1400" dirty="0">
                <a:solidFill>
                  <a:schemeClr val="tx2"/>
                </a:solidFill>
              </a:rPr>
              <a:t>	To become effective intercultural communicators we must:</a:t>
            </a:r>
            <a:br>
              <a:rPr lang="en-US" sz="1400" dirty="0">
                <a:solidFill>
                  <a:schemeClr val="tx2"/>
                </a:solidFill>
              </a:rPr>
            </a:br>
            <a:r>
              <a:rPr lang="en-US" sz="1400" dirty="0">
                <a:solidFill>
                  <a:schemeClr val="tx2"/>
                </a:solidFill>
              </a:rPr>
              <a:t>		(</a:t>
            </a:r>
            <a:r>
              <a:rPr lang="en-US" sz="1400" dirty="0" err="1">
                <a:solidFill>
                  <a:schemeClr val="tx2"/>
                </a:solidFill>
              </a:rPr>
              <a:t>i</a:t>
            </a:r>
            <a:r>
              <a:rPr lang="en-US" sz="1400" dirty="0">
                <a:solidFill>
                  <a:schemeClr val="tx2"/>
                </a:solidFill>
              </a:rPr>
              <a:t>) understand what culture is</a:t>
            </a:r>
            <a:br>
              <a:rPr lang="en-US" sz="1400" dirty="0">
                <a:solidFill>
                  <a:schemeClr val="tx2"/>
                </a:solidFill>
              </a:rPr>
            </a:br>
            <a:r>
              <a:rPr lang="en-US" sz="1400" dirty="0">
                <a:solidFill>
                  <a:schemeClr val="tx2"/>
                </a:solidFill>
              </a:rPr>
              <a:t>		(ii) identify how cultures differ</a:t>
            </a:r>
            <a:br>
              <a:rPr lang="en-US" sz="1400" dirty="0">
                <a:solidFill>
                  <a:schemeClr val="tx2"/>
                </a:solidFill>
              </a:rPr>
            </a:br>
            <a:r>
              <a:rPr lang="en-US" sz="1400" dirty="0">
                <a:solidFill>
                  <a:schemeClr val="tx2"/>
                </a:solidFill>
              </a:rPr>
              <a:t>		(iii) realize how those differences 		influence communication. </a:t>
            </a:r>
          </a:p>
          <a:p>
            <a:r>
              <a:rPr lang="en-US" sz="1400" dirty="0">
                <a:solidFill>
                  <a:schemeClr val="tx2"/>
                </a:solidFill>
              </a:rPr>
              <a:t>During intercultural communication, we experience </a:t>
            </a:r>
            <a:r>
              <a:rPr lang="en-US" sz="1400" b="1" dirty="0">
                <a:solidFill>
                  <a:schemeClr val="tx2"/>
                </a:solidFill>
              </a:rPr>
              <a:t>culture shock</a:t>
            </a:r>
            <a:r>
              <a:rPr lang="en-US" sz="1400" dirty="0">
                <a:solidFill>
                  <a:schemeClr val="tx2"/>
                </a:solidFill>
              </a:rPr>
              <a:t>, or a psychological discomfort when engaging in a new cultural situation.</a:t>
            </a:r>
          </a:p>
          <a:p>
            <a:endParaRPr lang="en-US" sz="1400" dirty="0">
              <a:solidFill>
                <a:schemeClr val="tx2"/>
              </a:solidFill>
            </a:endParaRPr>
          </a:p>
          <a:p>
            <a:pPr marL="0" indent="0">
              <a:buNone/>
            </a:pPr>
            <a:r>
              <a:rPr lang="en-US" sz="1400" dirty="0">
                <a:solidFill>
                  <a:schemeClr val="tx2"/>
                </a:solidFill>
                <a:hlinkClick r:id="rId4"/>
              </a:rPr>
              <a:t>Click here to see a video on students abroad narrating their experiences on facing and overcoming culture shock.</a:t>
            </a:r>
            <a:endParaRPr lang="en-US" sz="1400" dirty="0">
              <a:solidFill>
                <a:schemeClr val="tx2"/>
              </a:solidFill>
            </a:endParaRPr>
          </a:p>
        </p:txBody>
      </p:sp>
      <p:grpSp>
        <p:nvGrpSpPr>
          <p:cNvPr id="32" name="Group 31">
            <a:extLst>
              <a:ext uri="{FF2B5EF4-FFF2-40B4-BE49-F238E27FC236}">
                <a16:creationId xmlns:a16="http://schemas.microsoft.com/office/drawing/2014/main" id="{B63ACBA3-DEFD-4C6D-BBA0-64468FA99C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33" name="Freeform: Shape 32">
              <a:extLst>
                <a:ext uri="{FF2B5EF4-FFF2-40B4-BE49-F238E27FC236}">
                  <a16:creationId xmlns:a16="http://schemas.microsoft.com/office/drawing/2014/main" id="{62F7819D-2B89-4D80-A1C3-8B318116BA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B7065990-2350-41B3-858B-20EF8744F2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58DA7EC7-CAA0-4665-AA29-BFBA806EC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35">
              <a:extLst>
                <a:ext uri="{FF2B5EF4-FFF2-40B4-BE49-F238E27FC236}">
                  <a16:creationId xmlns:a16="http://schemas.microsoft.com/office/drawing/2014/main" id="{B1132A14-489F-4CED-B626-2A1711C987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Audio 3">
            <a:hlinkClick r:id="" action="ppaction://media"/>
            <a:extLst>
              <a:ext uri="{FF2B5EF4-FFF2-40B4-BE49-F238E27FC236}">
                <a16:creationId xmlns:a16="http://schemas.microsoft.com/office/drawing/2014/main" id="{5B6BB4CB-A12B-9C47-9206-017DD985A34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03503675"/>
      </p:ext>
    </p:extLst>
  </p:cSld>
  <p:clrMapOvr>
    <a:masterClrMapping/>
  </p:clrMapOvr>
  <mc:AlternateContent xmlns:mc="http://schemas.openxmlformats.org/markup-compatibility/2006" xmlns:p14="http://schemas.microsoft.com/office/powerpoint/2010/main">
    <mc:Choice Requires="p14">
      <p:transition spd="slow" p14:dur="2000" advTm="114941"/>
    </mc:Choice>
    <mc:Fallback xmlns="">
      <p:transition spd="slow" advTm="11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b="1">
                <a:solidFill>
                  <a:schemeClr val="tx2"/>
                </a:solidFill>
              </a:rPr>
              <a:t>How Cultures Differ</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r>
              <a:rPr lang="en-US" sz="1800" b="1" dirty="0">
                <a:solidFill>
                  <a:schemeClr val="tx2"/>
                </a:solidFill>
              </a:rPr>
              <a:t>Individualism/Collectivism—Highly individualistic cultures</a:t>
            </a:r>
            <a:r>
              <a:rPr lang="en-US" sz="1800" dirty="0">
                <a:solidFill>
                  <a:schemeClr val="tx2"/>
                </a:solidFill>
              </a:rPr>
              <a:t> value personal rights and responsibilities, privacy, voicing one’s opinions, freedom, innovation, self-expression. In contrast, </a:t>
            </a:r>
            <a:r>
              <a:rPr lang="en-US" sz="1800" b="1" dirty="0">
                <a:solidFill>
                  <a:schemeClr val="tx2"/>
                </a:solidFill>
              </a:rPr>
              <a:t>highly collectivist cultures </a:t>
            </a:r>
            <a:r>
              <a:rPr lang="en-US" sz="1800" dirty="0">
                <a:solidFill>
                  <a:schemeClr val="tx2"/>
                </a:solidFill>
              </a:rPr>
              <a:t>value community, collaborations, shared interests, harmony, the public good and avoiding embarrassment. </a:t>
            </a:r>
            <a:br>
              <a:rPr lang="en-US" sz="1800" dirty="0">
                <a:solidFill>
                  <a:schemeClr val="tx2"/>
                </a:solidFill>
              </a:rPr>
            </a:br>
            <a:r>
              <a:rPr lang="en-US" sz="1800" dirty="0">
                <a:solidFill>
                  <a:schemeClr val="tx2"/>
                </a:solidFill>
              </a:rPr>
              <a:t>	- independent vs interdependent self-esteem, personal accomplishment vs group acceptance determines self-concept</a:t>
            </a:r>
          </a:p>
          <a:p>
            <a:pPr marL="0" indent="0">
              <a:buNone/>
            </a:pPr>
            <a:r>
              <a:rPr lang="en-US" sz="1800" b="1" dirty="0">
                <a:solidFill>
                  <a:schemeClr val="tx2"/>
                </a:solidFill>
              </a:rPr>
              <a:t>	</a:t>
            </a:r>
            <a:r>
              <a:rPr lang="en-US" sz="1800" dirty="0">
                <a:solidFill>
                  <a:schemeClr val="tx2"/>
                </a:solidFill>
              </a:rPr>
              <a:t>- assertive/confront conflicts head-on vs collaboration/avoid conflicts</a:t>
            </a:r>
          </a:p>
          <a:p>
            <a:pPr marL="0" indent="0">
              <a:buNone/>
            </a:pPr>
            <a:r>
              <a:rPr lang="en-US" sz="1800" b="1" dirty="0">
                <a:solidFill>
                  <a:schemeClr val="tx2"/>
                </a:solidFill>
              </a:rPr>
              <a:t>	</a:t>
            </a:r>
            <a:r>
              <a:rPr lang="en-US" sz="1800" dirty="0">
                <a:solidFill>
                  <a:schemeClr val="tx2"/>
                </a:solidFill>
              </a:rPr>
              <a:t>- prefer optimal outcomes under any circumstance vs strive for consensus/sacrifice best outcomes for group harmony</a:t>
            </a:r>
          </a:p>
          <a:p>
            <a:pPr marL="0" indent="0">
              <a:buNone/>
            </a:pPr>
            <a:r>
              <a:rPr lang="en-US" sz="1800" b="1" dirty="0">
                <a:solidFill>
                  <a:schemeClr val="tx2"/>
                </a:solidFill>
                <a:hlinkClick r:id="rId4"/>
              </a:rPr>
              <a:t>Click here to watch a video on individualistic and collectivist society</a:t>
            </a:r>
            <a:endParaRPr lang="en-US" sz="1800" b="1" dirty="0">
              <a:solidFill>
                <a:schemeClr val="tx2"/>
              </a:solidFill>
            </a:endParaRPr>
          </a:p>
        </p:txBody>
      </p:sp>
      <p:pic>
        <p:nvPicPr>
          <p:cNvPr id="4" name="Audio 3">
            <a:hlinkClick r:id="" action="ppaction://media"/>
            <a:extLst>
              <a:ext uri="{FF2B5EF4-FFF2-40B4-BE49-F238E27FC236}">
                <a16:creationId xmlns:a16="http://schemas.microsoft.com/office/drawing/2014/main" id="{FE14AEF0-3056-B740-8F77-04AFAAAD2D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579704764"/>
      </p:ext>
    </p:extLst>
  </p:cSld>
  <p:clrMapOvr>
    <a:masterClrMapping/>
  </p:clrMapOvr>
  <mc:AlternateContent xmlns:mc="http://schemas.openxmlformats.org/markup-compatibility/2006" xmlns:p14="http://schemas.microsoft.com/office/powerpoint/2010/main">
    <mc:Choice Requires="p14">
      <p:transition spd="slow" p14:dur="2000" advTm="259412"/>
    </mc:Choice>
    <mc:Fallback xmlns="">
      <p:transition spd="slow" advTm="259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b="1">
                <a:solidFill>
                  <a:schemeClr val="tx2"/>
                </a:solidFill>
              </a:rPr>
              <a:t>Differ, Contd.</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r>
              <a:rPr lang="en-US" sz="1800" b="1" dirty="0">
                <a:solidFill>
                  <a:schemeClr val="tx2"/>
                </a:solidFill>
              </a:rPr>
              <a:t>Context—</a:t>
            </a:r>
            <a:r>
              <a:rPr lang="en-US" sz="1800" dirty="0">
                <a:solidFill>
                  <a:schemeClr val="tx2"/>
                </a:solidFill>
              </a:rPr>
              <a:t>In </a:t>
            </a:r>
            <a:r>
              <a:rPr lang="en-US" sz="1800" b="1" dirty="0">
                <a:solidFill>
                  <a:schemeClr val="tx2"/>
                </a:solidFill>
              </a:rPr>
              <a:t>low-context cultures</a:t>
            </a:r>
            <a:r>
              <a:rPr lang="en-US" sz="1800" dirty="0">
                <a:solidFill>
                  <a:schemeClr val="tx2"/>
                </a:solidFill>
              </a:rPr>
              <a:t>, speakers use words to convey most of the meaning, i.e.-they are very blunt about what they say and mean. </a:t>
            </a:r>
            <a:r>
              <a:rPr lang="en-US" sz="1800" dirty="0" err="1">
                <a:solidFill>
                  <a:schemeClr val="tx2"/>
                </a:solidFill>
              </a:rPr>
              <a:t>Eg.</a:t>
            </a:r>
            <a:r>
              <a:rPr lang="en-US" sz="1800" dirty="0">
                <a:solidFill>
                  <a:schemeClr val="tx2"/>
                </a:solidFill>
              </a:rPr>
              <a:t> US. In </a:t>
            </a:r>
            <a:r>
              <a:rPr lang="en-US" sz="1800" b="1" dirty="0">
                <a:solidFill>
                  <a:schemeClr val="tx2"/>
                </a:solidFill>
              </a:rPr>
              <a:t>high-context cultures</a:t>
            </a:r>
            <a:r>
              <a:rPr lang="en-US" sz="1800" dirty="0">
                <a:solidFill>
                  <a:schemeClr val="tx2"/>
                </a:solidFill>
              </a:rPr>
              <a:t>, speakers convey messages indirectly and by “reading between the lines” i.e.-non-verbal messages. </a:t>
            </a:r>
            <a:r>
              <a:rPr lang="en-US" sz="1800" dirty="0" err="1">
                <a:solidFill>
                  <a:schemeClr val="tx2"/>
                </a:solidFill>
              </a:rPr>
              <a:t>Eg.</a:t>
            </a:r>
            <a:r>
              <a:rPr lang="en-US" sz="1800" dirty="0">
                <a:solidFill>
                  <a:schemeClr val="tx2"/>
                </a:solidFill>
              </a:rPr>
              <a:t> Kolkata Indians</a:t>
            </a:r>
          </a:p>
          <a:p>
            <a:r>
              <a:rPr lang="en-US" sz="1800" b="1" dirty="0">
                <a:solidFill>
                  <a:schemeClr val="tx2"/>
                </a:solidFill>
              </a:rPr>
              <a:t>Chronemics—</a:t>
            </a:r>
            <a:r>
              <a:rPr lang="en-US" sz="1800" dirty="0">
                <a:solidFill>
                  <a:schemeClr val="tx2"/>
                </a:solidFill>
              </a:rPr>
              <a:t>The perception of time differs among cultures. </a:t>
            </a:r>
            <a:r>
              <a:rPr lang="en-US" sz="1800" b="1" dirty="0">
                <a:solidFill>
                  <a:schemeClr val="tx2"/>
                </a:solidFill>
              </a:rPr>
              <a:t>Monochronic cultures </a:t>
            </a:r>
            <a:r>
              <a:rPr lang="en-US" sz="1800" dirty="0">
                <a:solidFill>
                  <a:schemeClr val="tx2"/>
                </a:solidFill>
              </a:rPr>
              <a:t>view time as a series of small units that occur sequentially. They value punctuality, meeting deadlines, following plans, etc. </a:t>
            </a:r>
            <a:r>
              <a:rPr lang="en-US" sz="1800" b="1" dirty="0">
                <a:solidFill>
                  <a:schemeClr val="tx2"/>
                </a:solidFill>
              </a:rPr>
              <a:t>Polychronic cultures </a:t>
            </a:r>
            <a:r>
              <a:rPr lang="en-US" sz="1800" dirty="0">
                <a:solidFill>
                  <a:schemeClr val="tx2"/>
                </a:solidFill>
              </a:rPr>
              <a:t>view time as a continuous flow. Thus, appointment times and schedules are fluid.  </a:t>
            </a:r>
          </a:p>
          <a:p>
            <a:pPr marL="0" indent="0">
              <a:buNone/>
            </a:pPr>
            <a:r>
              <a:rPr lang="en-US" sz="1800" b="1" dirty="0">
                <a:solidFill>
                  <a:schemeClr val="tx2"/>
                </a:solidFill>
                <a:hlinkClick r:id="rId4"/>
              </a:rPr>
              <a:t>Take this quiz to find out whether you have understood the concepts of monochronic and polychronic cultures</a:t>
            </a:r>
            <a:endParaRPr lang="en-US" sz="1800" b="1" dirty="0">
              <a:solidFill>
                <a:schemeClr val="tx2"/>
              </a:solidFill>
            </a:endParaRPr>
          </a:p>
        </p:txBody>
      </p:sp>
      <p:pic>
        <p:nvPicPr>
          <p:cNvPr id="7" name="Audio 6">
            <a:hlinkClick r:id="" action="ppaction://media"/>
            <a:extLst>
              <a:ext uri="{FF2B5EF4-FFF2-40B4-BE49-F238E27FC236}">
                <a16:creationId xmlns:a16="http://schemas.microsoft.com/office/drawing/2014/main" id="{EFF975DD-2B35-8C45-B4F2-90B03CBC6A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411074311"/>
      </p:ext>
    </p:extLst>
  </p:cSld>
  <p:clrMapOvr>
    <a:masterClrMapping/>
  </p:clrMapOvr>
  <mc:AlternateContent xmlns:mc="http://schemas.openxmlformats.org/markup-compatibility/2006" xmlns:p14="http://schemas.microsoft.com/office/powerpoint/2010/main">
    <mc:Choice Requires="p14">
      <p:transition spd="slow" p14:dur="2000" advTm="209195"/>
    </mc:Choice>
    <mc:Fallback xmlns="">
      <p:transition spd="slow" advTm="209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3" name="Freeform: Shape 12">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804672" y="2053641"/>
            <a:ext cx="3669161" cy="2760098"/>
          </a:xfrm>
        </p:spPr>
        <p:txBody>
          <a:bodyPr>
            <a:normAutofit/>
          </a:bodyPr>
          <a:lstStyle/>
          <a:p>
            <a:r>
              <a:rPr lang="en-US" sz="4000" b="1">
                <a:solidFill>
                  <a:schemeClr val="tx2"/>
                </a:solidFill>
              </a:rPr>
              <a:t>Differ, Contd.</a:t>
            </a:r>
          </a:p>
        </p:txBody>
      </p:sp>
      <p:sp>
        <p:nvSpPr>
          <p:cNvPr id="3" name="Content Placeholder 2"/>
          <p:cNvSpPr>
            <a:spLocks noGrp="1"/>
          </p:cNvSpPr>
          <p:nvPr>
            <p:ph idx="1"/>
          </p:nvPr>
        </p:nvSpPr>
        <p:spPr>
          <a:xfrm>
            <a:off x="6090574" y="801866"/>
            <a:ext cx="5306084" cy="5230634"/>
          </a:xfrm>
          <a:noFill/>
          <a:ln>
            <a:noFill/>
          </a:ln>
        </p:spPr>
        <p:txBody>
          <a:bodyPr anchor="ctr">
            <a:normAutofit lnSpcReduction="10000"/>
          </a:bodyPr>
          <a:lstStyle/>
          <a:p>
            <a:r>
              <a:rPr lang="en-US" sz="1800" b="1" dirty="0">
                <a:solidFill>
                  <a:schemeClr val="tx2"/>
                </a:solidFill>
              </a:rPr>
              <a:t>Uncertainty Avoidance—</a:t>
            </a:r>
            <a:r>
              <a:rPr lang="en-US" sz="1800" dirty="0">
                <a:solidFill>
                  <a:schemeClr val="tx2"/>
                </a:solidFill>
              </a:rPr>
              <a:t>The extent to which people desire to predict what is going to happen. </a:t>
            </a:r>
          </a:p>
          <a:p>
            <a:pPr lvl="1"/>
            <a:r>
              <a:rPr lang="en-US" sz="1800" b="1" dirty="0">
                <a:solidFill>
                  <a:schemeClr val="tx2"/>
                </a:solidFill>
              </a:rPr>
              <a:t>Low uncertainty avoidance cultures </a:t>
            </a:r>
            <a:r>
              <a:rPr lang="en-US" sz="1800" dirty="0">
                <a:solidFill>
                  <a:schemeClr val="tx2"/>
                </a:solidFill>
              </a:rPr>
              <a:t>tolerate uncertainty and are less driven to control unpredictable people. Students get annoyed if provided with checklists, since they believe it hinders creativity. They accept unpredictability, tolerate the unusual, prize creative initiative, take risks and think there should be as few rules as possible. They enjoy sharing personal info.</a:t>
            </a:r>
            <a:r>
              <a:rPr lang="en-US" sz="1800" b="1" dirty="0">
                <a:solidFill>
                  <a:schemeClr val="tx2"/>
                </a:solidFill>
              </a:rPr>
              <a:t> </a:t>
            </a:r>
          </a:p>
          <a:p>
            <a:pPr lvl="1"/>
            <a:r>
              <a:rPr lang="en-US" sz="1800" b="1" dirty="0">
                <a:solidFill>
                  <a:schemeClr val="tx2"/>
                </a:solidFill>
              </a:rPr>
              <a:t>High uncertainty avoidance cultures </a:t>
            </a:r>
            <a:r>
              <a:rPr lang="en-US" sz="1800" dirty="0">
                <a:solidFill>
                  <a:schemeClr val="tx2"/>
                </a:solidFill>
              </a:rPr>
              <a:t>have a low tolerance for uncertainty and a high need to control people or groups with deviant ideas or behaviors. Students ask for checklists and ask lots of questions. They prefer to guard their privacy.</a:t>
            </a:r>
          </a:p>
          <a:p>
            <a:pPr lvl="1"/>
            <a:endParaRPr lang="en-US" sz="1800" dirty="0">
              <a:solidFill>
                <a:schemeClr val="tx2"/>
              </a:solidFill>
            </a:endParaRPr>
          </a:p>
          <a:p>
            <a:pPr marL="457200" lvl="1" indent="0">
              <a:buNone/>
            </a:pPr>
            <a:r>
              <a:rPr lang="en-US" sz="1800" b="1" dirty="0">
                <a:solidFill>
                  <a:schemeClr val="tx2"/>
                </a:solidFill>
              </a:rPr>
              <a:t>Which uncertainty avoidance culture do you most resonate with, especially when it comes with university courses? Think about it!</a:t>
            </a:r>
          </a:p>
        </p:txBody>
      </p:sp>
      <p:pic>
        <p:nvPicPr>
          <p:cNvPr id="11" name="Audio 10">
            <a:hlinkClick r:id="" action="ppaction://media"/>
            <a:extLst>
              <a:ext uri="{FF2B5EF4-FFF2-40B4-BE49-F238E27FC236}">
                <a16:creationId xmlns:a16="http://schemas.microsoft.com/office/drawing/2014/main" id="{4182E3ED-F4D4-F341-89E7-F64AEA3BFC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5828917"/>
      </p:ext>
    </p:extLst>
  </p:cSld>
  <p:clrMapOvr>
    <a:masterClrMapping/>
  </p:clrMapOvr>
  <mc:AlternateContent xmlns:mc="http://schemas.openxmlformats.org/markup-compatibility/2006" xmlns:p14="http://schemas.microsoft.com/office/powerpoint/2010/main">
    <mc:Choice Requires="p14">
      <p:transition spd="slow" p14:dur="2000" advTm="129227"/>
    </mc:Choice>
    <mc:Fallback xmlns="">
      <p:transition spd="slow" advTm="1292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17740" y="802955"/>
            <a:ext cx="4766330" cy="1454051"/>
          </a:xfrm>
        </p:spPr>
        <p:txBody>
          <a:bodyPr>
            <a:normAutofit/>
          </a:bodyPr>
          <a:lstStyle/>
          <a:p>
            <a:r>
              <a:rPr lang="en-US" sz="3600" b="1">
                <a:solidFill>
                  <a:srgbClr val="000000"/>
                </a:solidFill>
              </a:rPr>
              <a:t>Differ, Contd.</a:t>
            </a:r>
          </a:p>
        </p:txBody>
      </p:sp>
      <p:sp>
        <p:nvSpPr>
          <p:cNvPr id="13"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24B16067-AB62-934E-95E0-B4377B549234}"/>
              </a:ext>
            </a:extLst>
          </p:cNvPr>
          <p:cNvPicPr>
            <a:picLocks noChangeAspect="1"/>
          </p:cNvPicPr>
          <p:nvPr/>
        </p:nvPicPr>
        <p:blipFill>
          <a:blip r:embed="rId5"/>
          <a:stretch>
            <a:fillRect/>
          </a:stretch>
        </p:blipFill>
        <p:spPr>
          <a:xfrm>
            <a:off x="338328" y="2021502"/>
            <a:ext cx="4142232" cy="3738539"/>
          </a:xfrm>
          <a:prstGeom prst="rect">
            <a:avLst/>
          </a:prstGeom>
        </p:spPr>
      </p:pic>
      <p:sp>
        <p:nvSpPr>
          <p:cNvPr id="3" name="Content Placeholder 2"/>
          <p:cNvSpPr>
            <a:spLocks noGrp="1"/>
          </p:cNvSpPr>
          <p:nvPr>
            <p:ph idx="1"/>
          </p:nvPr>
        </p:nvSpPr>
        <p:spPr>
          <a:xfrm>
            <a:off x="6621072" y="2421683"/>
            <a:ext cx="4765949" cy="3353476"/>
          </a:xfrm>
        </p:spPr>
        <p:txBody>
          <a:bodyPr anchor="t">
            <a:normAutofit/>
          </a:bodyPr>
          <a:lstStyle/>
          <a:p>
            <a:r>
              <a:rPr lang="en-US" sz="1800" b="1" dirty="0">
                <a:solidFill>
                  <a:srgbClr val="000000"/>
                </a:solidFill>
              </a:rPr>
              <a:t>Power Distance</a:t>
            </a:r>
            <a:r>
              <a:rPr lang="en-US" sz="1800" dirty="0">
                <a:solidFill>
                  <a:srgbClr val="000000"/>
                </a:solidFill>
              </a:rPr>
              <a:t>—The extent to which members of a culture expect and accept that power will be equally or unequally shared. In  </a:t>
            </a:r>
            <a:r>
              <a:rPr lang="en-US" sz="1800" b="1" dirty="0">
                <a:solidFill>
                  <a:srgbClr val="000000"/>
                </a:solidFill>
              </a:rPr>
              <a:t>high power-distance cultures </a:t>
            </a:r>
            <a:r>
              <a:rPr lang="en-US" sz="1800" dirty="0">
                <a:solidFill>
                  <a:srgbClr val="000000"/>
                </a:solidFill>
              </a:rPr>
              <a:t>unequal distribution of power is accepted by both high and low power holders. In </a:t>
            </a:r>
            <a:r>
              <a:rPr lang="en-US" sz="1800" b="1" dirty="0">
                <a:solidFill>
                  <a:srgbClr val="000000"/>
                </a:solidFill>
              </a:rPr>
              <a:t>low power-distance cultures</a:t>
            </a:r>
            <a:r>
              <a:rPr lang="en-US" sz="1800" dirty="0">
                <a:solidFill>
                  <a:srgbClr val="000000"/>
                </a:solidFill>
              </a:rPr>
              <a:t>, members prefer power to be more equally distributed. </a:t>
            </a:r>
          </a:p>
          <a:p>
            <a:pPr marL="0" indent="0">
              <a:buNone/>
            </a:pPr>
            <a:r>
              <a:rPr lang="en-US" sz="1800" b="1" dirty="0" err="1">
                <a:solidFill>
                  <a:srgbClr val="000000"/>
                </a:solidFill>
              </a:rPr>
              <a:t>Analyse</a:t>
            </a:r>
            <a:r>
              <a:rPr lang="en-US" sz="1800" b="1" dirty="0">
                <a:solidFill>
                  <a:srgbClr val="000000"/>
                </a:solidFill>
              </a:rPr>
              <a:t> this image in terms of power distance.</a:t>
            </a:r>
          </a:p>
        </p:txBody>
      </p:sp>
      <p:pic>
        <p:nvPicPr>
          <p:cNvPr id="8" name="Audio 7">
            <a:hlinkClick r:id="" action="ppaction://media"/>
            <a:extLst>
              <a:ext uri="{FF2B5EF4-FFF2-40B4-BE49-F238E27FC236}">
                <a16:creationId xmlns:a16="http://schemas.microsoft.com/office/drawing/2014/main" id="{140E6043-60BA-9644-8B87-F79EAB1E79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51552153"/>
      </p:ext>
    </p:extLst>
  </p:cSld>
  <p:clrMapOvr>
    <a:masterClrMapping/>
  </p:clrMapOvr>
  <mc:AlternateContent xmlns:mc="http://schemas.openxmlformats.org/markup-compatibility/2006" xmlns:p14="http://schemas.microsoft.com/office/powerpoint/2010/main">
    <mc:Choice Requires="p14">
      <p:transition spd="slow" p14:dur="2000" advTm="111986"/>
    </mc:Choice>
    <mc:Fallback xmlns="">
      <p:transition spd="slow" advTm="111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B05E4F47-B148-49E0-B472-BBF1493155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A2CE8EB-F719-4F84-9E91-F538438CAC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6617740" y="802955"/>
            <a:ext cx="4766330" cy="1454051"/>
          </a:xfrm>
        </p:spPr>
        <p:txBody>
          <a:bodyPr>
            <a:normAutofit/>
          </a:bodyPr>
          <a:lstStyle/>
          <a:p>
            <a:r>
              <a:rPr lang="en-US" sz="3600" b="1">
                <a:solidFill>
                  <a:srgbClr val="000000"/>
                </a:solidFill>
              </a:rPr>
              <a:t>Differ</a:t>
            </a:r>
            <a:r>
              <a:rPr lang="en-US" sz="3600">
                <a:solidFill>
                  <a:srgbClr val="000000"/>
                </a:solidFill>
              </a:rPr>
              <a:t>, </a:t>
            </a:r>
            <a:r>
              <a:rPr lang="en-US" sz="3600" b="1">
                <a:solidFill>
                  <a:srgbClr val="000000"/>
                </a:solidFill>
              </a:rPr>
              <a:t>Contd</a:t>
            </a:r>
            <a:r>
              <a:rPr lang="en-US" sz="3600">
                <a:solidFill>
                  <a:srgbClr val="000000"/>
                </a:solidFill>
              </a:rPr>
              <a:t>.</a:t>
            </a:r>
          </a:p>
        </p:txBody>
      </p:sp>
      <p:sp>
        <p:nvSpPr>
          <p:cNvPr id="26" name="Freeform 50">
            <a:extLst>
              <a:ext uri="{FF2B5EF4-FFF2-40B4-BE49-F238E27FC236}">
                <a16:creationId xmlns:a16="http://schemas.microsoft.com/office/drawing/2014/main" id="{684BF3E1-C321-4F38-85CF-FEBBEEC15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3C4CA1F1-D5F0-0647-8431-A27ABAD21D19}"/>
              </a:ext>
            </a:extLst>
          </p:cNvPr>
          <p:cNvPicPr>
            <a:picLocks noChangeAspect="1"/>
          </p:cNvPicPr>
          <p:nvPr/>
        </p:nvPicPr>
        <p:blipFill rotWithShape="1">
          <a:blip r:embed="rId5"/>
          <a:srcRect l="6521" t="4797" r="5082" b="5105"/>
          <a:stretch/>
        </p:blipFill>
        <p:spPr>
          <a:xfrm>
            <a:off x="99460" y="2014538"/>
            <a:ext cx="4672565" cy="3500437"/>
          </a:xfrm>
          <a:prstGeom prst="rect">
            <a:avLst/>
          </a:prstGeom>
        </p:spPr>
      </p:pic>
      <p:sp>
        <p:nvSpPr>
          <p:cNvPr id="3" name="Content Placeholder 2"/>
          <p:cNvSpPr>
            <a:spLocks noGrp="1"/>
          </p:cNvSpPr>
          <p:nvPr>
            <p:ph idx="1"/>
          </p:nvPr>
        </p:nvSpPr>
        <p:spPr>
          <a:xfrm>
            <a:off x="6621072" y="2421683"/>
            <a:ext cx="4765949" cy="3353476"/>
          </a:xfrm>
        </p:spPr>
        <p:txBody>
          <a:bodyPr anchor="t">
            <a:normAutofit/>
          </a:bodyPr>
          <a:lstStyle/>
          <a:p>
            <a:r>
              <a:rPr lang="en-US" sz="1800" b="1" dirty="0">
                <a:solidFill>
                  <a:srgbClr val="000000"/>
                </a:solidFill>
              </a:rPr>
              <a:t>Gender</a:t>
            </a:r>
            <a:r>
              <a:rPr lang="en-US" sz="1800" dirty="0">
                <a:solidFill>
                  <a:srgbClr val="000000"/>
                </a:solidFill>
              </a:rPr>
              <a:t>—Cultures differ in how strongly they value traditional gender role distinctions. In highly </a:t>
            </a:r>
            <a:r>
              <a:rPr lang="en-US" sz="1800" b="1" dirty="0">
                <a:solidFill>
                  <a:srgbClr val="000000"/>
                </a:solidFill>
              </a:rPr>
              <a:t>masculine cultures</a:t>
            </a:r>
            <a:r>
              <a:rPr lang="en-US" sz="1800" dirty="0">
                <a:solidFill>
                  <a:srgbClr val="000000"/>
                </a:solidFill>
              </a:rPr>
              <a:t>, men and women are expected to adhere to traditional gender roles and behaviors. In highly </a:t>
            </a:r>
            <a:r>
              <a:rPr lang="en-US" sz="1800" b="1" dirty="0">
                <a:solidFill>
                  <a:srgbClr val="000000"/>
                </a:solidFill>
              </a:rPr>
              <a:t>feminine cultures</a:t>
            </a:r>
            <a:r>
              <a:rPr lang="en-US" sz="1800" dirty="0">
                <a:solidFill>
                  <a:srgbClr val="000000"/>
                </a:solidFill>
              </a:rPr>
              <a:t>, people assume a variety of roles and are valued for doing so regardless of sex.</a:t>
            </a:r>
          </a:p>
        </p:txBody>
      </p:sp>
      <p:pic>
        <p:nvPicPr>
          <p:cNvPr id="4" name="Audio 3">
            <a:hlinkClick r:id="" action="ppaction://media"/>
            <a:extLst>
              <a:ext uri="{FF2B5EF4-FFF2-40B4-BE49-F238E27FC236}">
                <a16:creationId xmlns:a16="http://schemas.microsoft.com/office/drawing/2014/main" id="{49D6DE9C-C485-6D4D-BA0A-402B2FB382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508379064"/>
      </p:ext>
    </p:extLst>
  </p:cSld>
  <p:clrMapOvr>
    <a:masterClrMapping/>
  </p:clrMapOvr>
  <mc:AlternateContent xmlns:mc="http://schemas.openxmlformats.org/markup-compatibility/2006" xmlns:p14="http://schemas.microsoft.com/office/powerpoint/2010/main">
    <mc:Choice Requires="p14">
      <p:transition spd="slow" p14:dur="2000" advTm="73674"/>
    </mc:Choice>
    <mc:Fallback xmlns="">
      <p:transition spd="slow" advTm="73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7BF42CA-AD55-48B4-8949-C4DCA60A6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6AE1D3D-3106-4CB2-AA7C-0C1642AC0F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3" name="Group 12">
            <a:extLst>
              <a:ext uri="{FF2B5EF4-FFF2-40B4-BE49-F238E27FC236}">
                <a16:creationId xmlns:a16="http://schemas.microsoft.com/office/drawing/2014/main" id="{0A31B6AF-B711-4CDB-8C2B-16E963DDC4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37" y="0"/>
            <a:ext cx="5646974" cy="6483075"/>
            <a:chOff x="-19221" y="0"/>
            <a:chExt cx="5646974" cy="6483075"/>
          </a:xfrm>
        </p:grpSpPr>
        <p:sp>
          <p:nvSpPr>
            <p:cNvPr id="14" name="Freeform: Shape 13">
              <a:extLst>
                <a:ext uri="{FF2B5EF4-FFF2-40B4-BE49-F238E27FC236}">
                  <a16:creationId xmlns:a16="http://schemas.microsoft.com/office/drawing/2014/main" id="{CA818331-E13C-49C6-B98D-A60AD0E8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37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67C4629D-4AB7-48D4-A61B-1AE1837A78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54000">
                  <a:schemeClr val="accent6">
                    <a:alpha val="10000"/>
                  </a:schemeClr>
                </a:gs>
                <a:gs pos="100000">
                  <a:schemeClr val="bg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E30050-9FC4-4CC7-8C0B-BF5EFD106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E7E03733-50FD-49A6-B226-40F6A0AD4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8A614510-A9F4-41B6-B78E-F49E390C7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74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itle 1"/>
          <p:cNvSpPr>
            <a:spLocks noGrp="1"/>
          </p:cNvSpPr>
          <p:nvPr>
            <p:ph type="title"/>
          </p:nvPr>
        </p:nvSpPr>
        <p:spPr>
          <a:xfrm>
            <a:off x="804672" y="2053641"/>
            <a:ext cx="3669161" cy="2760098"/>
          </a:xfrm>
        </p:spPr>
        <p:txBody>
          <a:bodyPr>
            <a:normAutofit/>
          </a:bodyPr>
          <a:lstStyle/>
          <a:p>
            <a:r>
              <a:rPr lang="en-US" sz="4000" b="1">
                <a:solidFill>
                  <a:schemeClr val="tx2"/>
                </a:solidFill>
              </a:rPr>
              <a:t>Differ, Contd.</a:t>
            </a:r>
          </a:p>
        </p:txBody>
      </p:sp>
      <p:sp>
        <p:nvSpPr>
          <p:cNvPr id="3" name="Content Placeholder 2"/>
          <p:cNvSpPr>
            <a:spLocks noGrp="1"/>
          </p:cNvSpPr>
          <p:nvPr>
            <p:ph idx="1"/>
          </p:nvPr>
        </p:nvSpPr>
        <p:spPr>
          <a:xfrm>
            <a:off x="6090574" y="801866"/>
            <a:ext cx="5306084" cy="5230634"/>
          </a:xfrm>
          <a:noFill/>
          <a:ln>
            <a:noFill/>
          </a:ln>
        </p:spPr>
        <p:txBody>
          <a:bodyPr anchor="ctr">
            <a:normAutofit/>
          </a:bodyPr>
          <a:lstStyle/>
          <a:p>
            <a:r>
              <a:rPr lang="en-US" sz="1800" b="1" dirty="0">
                <a:solidFill>
                  <a:schemeClr val="tx2"/>
                </a:solidFill>
              </a:rPr>
              <a:t>Long-Term/Short-Term Orientation—</a:t>
            </a:r>
            <a:r>
              <a:rPr lang="en-US" sz="1800" dirty="0">
                <a:solidFill>
                  <a:schemeClr val="tx2"/>
                </a:solidFill>
              </a:rPr>
              <a:t>Long-term and short-term orientations deal with how a culture values patience in arriving at rewards in the future. </a:t>
            </a:r>
            <a:r>
              <a:rPr lang="en-US" sz="1800" b="1" dirty="0">
                <a:solidFill>
                  <a:schemeClr val="tx2"/>
                </a:solidFill>
              </a:rPr>
              <a:t>Short-term oriented cultures</a:t>
            </a:r>
            <a:r>
              <a:rPr lang="en-US" sz="1800" dirty="0">
                <a:solidFill>
                  <a:schemeClr val="tx2"/>
                </a:solidFill>
              </a:rPr>
              <a:t> value immediate rewards, emphasize quick results and fulfilling social obligations. </a:t>
            </a:r>
            <a:r>
              <a:rPr lang="en-US" sz="1800" b="1" dirty="0">
                <a:solidFill>
                  <a:schemeClr val="tx2"/>
                </a:solidFill>
              </a:rPr>
              <a:t>Long-term oriented cultures</a:t>
            </a:r>
            <a:r>
              <a:rPr lang="en-US" sz="1800" dirty="0">
                <a:solidFill>
                  <a:schemeClr val="tx2"/>
                </a:solidFill>
              </a:rPr>
              <a:t> emphasize future rewards that will be realized after slow and steady perseverance. </a:t>
            </a:r>
            <a:endParaRPr lang="en-US" sz="1800" b="1" dirty="0">
              <a:solidFill>
                <a:schemeClr val="tx2"/>
              </a:solidFill>
            </a:endParaRPr>
          </a:p>
          <a:p>
            <a:endParaRPr lang="en-US" sz="1800" dirty="0">
              <a:solidFill>
                <a:schemeClr val="tx2"/>
              </a:solidFill>
            </a:endParaRPr>
          </a:p>
        </p:txBody>
      </p:sp>
      <p:pic>
        <p:nvPicPr>
          <p:cNvPr id="2" name="Audio 1">
            <a:hlinkClick r:id="" action="ppaction://media"/>
            <a:extLst>
              <a:ext uri="{FF2B5EF4-FFF2-40B4-BE49-F238E27FC236}">
                <a16:creationId xmlns:a16="http://schemas.microsoft.com/office/drawing/2014/main" id="{B4300E95-53B9-8844-880D-BA87F34D3B1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020867472"/>
      </p:ext>
    </p:extLst>
  </p:cSld>
  <p:clrMapOvr>
    <a:masterClrMapping/>
  </p:clrMapOvr>
  <mc:AlternateContent xmlns:mc="http://schemas.openxmlformats.org/markup-compatibility/2006" xmlns:p14="http://schemas.microsoft.com/office/powerpoint/2010/main">
    <mc:Choice Requires="p14">
      <p:transition spd="slow" p14:dur="2000" advTm="84577"/>
    </mc:Choice>
    <mc:Fallback xmlns="">
      <p:transition spd="slow" advTm="84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DBF50F6-DD88-4D9F-B7D3-79B989980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6BBDC2-6929-469E-B7C4-A03E77BF94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C344E6B5-C9F5-4338-9E33-003B1237310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flipH="1">
            <a:off x="-176402" y="170309"/>
            <a:ext cx="2514948" cy="2174333"/>
            <a:chOff x="-305" y="-4155"/>
            <a:chExt cx="2514948" cy="2174333"/>
          </a:xfrm>
        </p:grpSpPr>
        <p:sp>
          <p:nvSpPr>
            <p:cNvPr id="14" name="Freeform: Shape 13">
              <a:extLst>
                <a:ext uri="{FF2B5EF4-FFF2-40B4-BE49-F238E27FC236}">
                  <a16:creationId xmlns:a16="http://schemas.microsoft.com/office/drawing/2014/main" id="{C90B0F8D-9E81-4DE8-95D5-1A26E9390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830BA43A-83E9-4C67-92A6-F247FB3700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2F3A0CC-EBFE-405D-B0C0-27DE361ED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 name="Freeform: Shape 16">
              <a:extLst>
                <a:ext uri="{FF2B5EF4-FFF2-40B4-BE49-F238E27FC236}">
                  <a16:creationId xmlns:a16="http://schemas.microsoft.com/office/drawing/2014/main" id="{DF2E853E-B55A-4FFD-B90E-6FB4F31BD5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FDFEDBF7-8E2C-46B8-9095-AE1D77E217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130554" y="4560733"/>
            <a:ext cx="3061445" cy="2297266"/>
            <a:chOff x="-305" y="-1"/>
            <a:chExt cx="3832880" cy="2876136"/>
          </a:xfrm>
        </p:grpSpPr>
        <p:sp>
          <p:nvSpPr>
            <p:cNvPr id="20" name="Freeform: Shape 19">
              <a:extLst>
                <a:ext uri="{FF2B5EF4-FFF2-40B4-BE49-F238E27FC236}">
                  <a16:creationId xmlns:a16="http://schemas.microsoft.com/office/drawing/2014/main" id="{60202872-FBB0-4F11-BC49-9FB400B212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EB2F40-D411-4D44-9638-AE0342C7F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507F7D91-A991-4196-AF73-327E04B562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178739A9-E67C-40E5-9468-0A68AEC54E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Content Placeholder 3"/>
          <p:cNvGraphicFramePr>
            <a:graphicFrameLocks noGrp="1"/>
          </p:cNvGraphicFramePr>
          <p:nvPr>
            <p:ph idx="1"/>
            <p:extLst>
              <p:ext uri="{D42A27DB-BD31-4B8C-83A1-F6EECF244321}">
                <p14:modId xmlns:p14="http://schemas.microsoft.com/office/powerpoint/2010/main" val="3691600998"/>
              </p:ext>
            </p:extLst>
          </p:nvPr>
        </p:nvGraphicFramePr>
        <p:xfrm>
          <a:off x="818048" y="616190"/>
          <a:ext cx="10555906" cy="5521717"/>
        </p:xfrm>
        <a:graphic>
          <a:graphicData uri="http://schemas.openxmlformats.org/drawingml/2006/table">
            <a:tbl>
              <a:tblPr firstRow="1" bandRow="1">
                <a:noFill/>
                <a:tableStyleId>{2D5ABB26-0587-4C30-8999-92F81FD0307C}</a:tableStyleId>
              </a:tblPr>
              <a:tblGrid>
                <a:gridCol w="2276619">
                  <a:extLst>
                    <a:ext uri="{9D8B030D-6E8A-4147-A177-3AD203B41FA5}">
                      <a16:colId xmlns:a16="http://schemas.microsoft.com/office/drawing/2014/main" val="20000"/>
                    </a:ext>
                  </a:extLst>
                </a:gridCol>
                <a:gridCol w="4769904">
                  <a:extLst>
                    <a:ext uri="{9D8B030D-6E8A-4147-A177-3AD203B41FA5}">
                      <a16:colId xmlns:a16="http://schemas.microsoft.com/office/drawing/2014/main" val="20001"/>
                    </a:ext>
                  </a:extLst>
                </a:gridCol>
                <a:gridCol w="3509383">
                  <a:extLst>
                    <a:ext uri="{9D8B030D-6E8A-4147-A177-3AD203B41FA5}">
                      <a16:colId xmlns:a16="http://schemas.microsoft.com/office/drawing/2014/main" val="20002"/>
                    </a:ext>
                  </a:extLst>
                </a:gridCol>
              </a:tblGrid>
              <a:tr h="766131">
                <a:tc>
                  <a:txBody>
                    <a:bodyPr/>
                    <a:lstStyle/>
                    <a:p>
                      <a:pPr algn="ctr"/>
                      <a:r>
                        <a:rPr lang="en-US" sz="2000" b="1" i="0" dirty="0">
                          <a:solidFill>
                            <a:schemeClr val="tx1">
                              <a:lumMod val="75000"/>
                              <a:lumOff val="25000"/>
                            </a:schemeClr>
                          </a:solidFill>
                          <a:latin typeface="+mn-lt"/>
                        </a:rPr>
                        <a:t>Differences</a:t>
                      </a:r>
                    </a:p>
                  </a:txBody>
                  <a:tcPr marL="167528" marR="100517" marT="100517" marB="10051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US" sz="2000" b="1" i="0">
                          <a:solidFill>
                            <a:schemeClr val="tx1">
                              <a:lumMod val="75000"/>
                              <a:lumOff val="25000"/>
                            </a:schemeClr>
                          </a:solidFill>
                          <a:latin typeface="+mn-lt"/>
                        </a:rPr>
                        <a:t>United States</a:t>
                      </a:r>
                    </a:p>
                  </a:txBody>
                  <a:tcPr marL="167528" marR="100517" marT="100517" marB="10051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US" sz="2000" b="1" i="0">
                          <a:solidFill>
                            <a:schemeClr val="tx1">
                              <a:lumMod val="75000"/>
                              <a:lumOff val="25000"/>
                            </a:schemeClr>
                          </a:solidFill>
                          <a:latin typeface="+mn-lt"/>
                        </a:rPr>
                        <a:t>Bangladesh</a:t>
                      </a:r>
                    </a:p>
                  </a:txBody>
                  <a:tcPr marL="167528" marR="100517" marT="100517" marB="100517">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10000"/>
                  </a:ext>
                </a:extLst>
              </a:tr>
              <a:tr h="910193">
                <a:tc>
                  <a:txBody>
                    <a:bodyPr/>
                    <a:lstStyle/>
                    <a:p>
                      <a:pPr algn="ctr"/>
                      <a:r>
                        <a:rPr lang="en-US" sz="1400" b="1" dirty="0">
                          <a:solidFill>
                            <a:schemeClr val="tx1">
                              <a:lumMod val="75000"/>
                              <a:lumOff val="25000"/>
                            </a:schemeClr>
                          </a:solidFill>
                          <a:latin typeface="+mn-lt"/>
                        </a:rPr>
                        <a:t>Individualism/</a:t>
                      </a:r>
                      <a:br>
                        <a:rPr lang="en-US" sz="1400" b="1" dirty="0">
                          <a:solidFill>
                            <a:schemeClr val="tx1">
                              <a:lumMod val="75000"/>
                              <a:lumOff val="25000"/>
                            </a:schemeClr>
                          </a:solidFill>
                          <a:latin typeface="+mn-lt"/>
                        </a:rPr>
                      </a:br>
                      <a:r>
                        <a:rPr lang="en-US" sz="1400" b="1" dirty="0">
                          <a:solidFill>
                            <a:schemeClr val="tx1">
                              <a:lumMod val="75000"/>
                              <a:lumOff val="25000"/>
                            </a:schemeClr>
                          </a:solidFill>
                          <a:latin typeface="+mn-lt"/>
                        </a:rPr>
                        <a:t>Collectivism</a:t>
                      </a:r>
                    </a:p>
                  </a:txBody>
                  <a:tcPr marL="167528" marR="87115" marT="87115" marB="8711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Individualist</a:t>
                      </a:r>
                    </a:p>
                  </a:txBody>
                  <a:tcPr marL="167528" marR="87115" marT="87115" marB="8711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Collectivist</a:t>
                      </a:r>
                    </a:p>
                  </a:txBody>
                  <a:tcPr marL="167528" marR="87115" marT="87115" marB="87115">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1"/>
                  </a:ext>
                </a:extLst>
              </a:tr>
              <a:tr h="587040">
                <a:tc>
                  <a:txBody>
                    <a:bodyPr/>
                    <a:lstStyle/>
                    <a:p>
                      <a:pPr algn="ctr"/>
                      <a:r>
                        <a:rPr lang="en-US" sz="1400" b="1">
                          <a:solidFill>
                            <a:schemeClr val="tx1">
                              <a:lumMod val="75000"/>
                              <a:lumOff val="25000"/>
                            </a:schemeClr>
                          </a:solidFill>
                          <a:latin typeface="+mn-lt"/>
                        </a:rPr>
                        <a:t>Context</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Low-Context</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High-Context</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2"/>
                  </a:ext>
                </a:extLst>
              </a:tr>
              <a:tr h="587040">
                <a:tc>
                  <a:txBody>
                    <a:bodyPr/>
                    <a:lstStyle/>
                    <a:p>
                      <a:pPr algn="ctr"/>
                      <a:r>
                        <a:rPr lang="en-US" sz="1400" b="1">
                          <a:solidFill>
                            <a:schemeClr val="tx1">
                              <a:lumMod val="75000"/>
                              <a:lumOff val="25000"/>
                            </a:schemeClr>
                          </a:solidFill>
                          <a:latin typeface="+mn-lt"/>
                        </a:rPr>
                        <a:t>Chronemics</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Monochromic</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Polychromic</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3"/>
                  </a:ext>
                </a:extLst>
              </a:tr>
              <a:tr h="587040">
                <a:tc>
                  <a:txBody>
                    <a:bodyPr/>
                    <a:lstStyle/>
                    <a:p>
                      <a:pPr algn="ctr"/>
                      <a:r>
                        <a:rPr lang="en-US" sz="1400" b="1">
                          <a:solidFill>
                            <a:schemeClr val="tx1">
                              <a:lumMod val="75000"/>
                              <a:lumOff val="25000"/>
                            </a:schemeClr>
                          </a:solidFill>
                          <a:latin typeface="+mn-lt"/>
                        </a:rPr>
                        <a:t>Uncertainty Avoidance</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Low Uncertainty Avoidance</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High Uncertainty Avoidance</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4"/>
                  </a:ext>
                </a:extLst>
              </a:tr>
              <a:tr h="587040">
                <a:tc>
                  <a:txBody>
                    <a:bodyPr/>
                    <a:lstStyle/>
                    <a:p>
                      <a:pPr algn="ctr"/>
                      <a:r>
                        <a:rPr lang="en-US" sz="1400" b="1">
                          <a:solidFill>
                            <a:schemeClr val="tx1">
                              <a:lumMod val="75000"/>
                              <a:lumOff val="25000"/>
                            </a:schemeClr>
                          </a:solidFill>
                          <a:latin typeface="+mn-lt"/>
                        </a:rPr>
                        <a:t>Power Distance</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Low</a:t>
                      </a:r>
                      <a:r>
                        <a:rPr lang="en-US" sz="1400" baseline="0" dirty="0">
                          <a:solidFill>
                            <a:schemeClr val="tx1">
                              <a:lumMod val="75000"/>
                              <a:lumOff val="25000"/>
                            </a:schemeClr>
                          </a:solidFill>
                          <a:latin typeface="+mn-lt"/>
                        </a:rPr>
                        <a:t> Power Distance</a:t>
                      </a:r>
                      <a:endParaRPr lang="en-US" sz="1400" dirty="0">
                        <a:solidFill>
                          <a:schemeClr val="tx1">
                            <a:lumMod val="75000"/>
                            <a:lumOff val="25000"/>
                          </a:schemeClr>
                        </a:solidFill>
                        <a:latin typeface="+mn-lt"/>
                      </a:endParaRP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High Power Distance</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5"/>
                  </a:ext>
                </a:extLst>
              </a:tr>
              <a:tr h="587040">
                <a:tc>
                  <a:txBody>
                    <a:bodyPr/>
                    <a:lstStyle/>
                    <a:p>
                      <a:pPr algn="ctr"/>
                      <a:r>
                        <a:rPr lang="en-US" sz="1400" b="1">
                          <a:solidFill>
                            <a:schemeClr val="tx1">
                              <a:lumMod val="75000"/>
                              <a:lumOff val="25000"/>
                            </a:schemeClr>
                          </a:solidFill>
                          <a:latin typeface="+mn-lt"/>
                        </a:rPr>
                        <a:t>Gender</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Feminine (i.e.—roles</a:t>
                      </a:r>
                      <a:r>
                        <a:rPr lang="en-US" sz="1400" baseline="0" dirty="0">
                          <a:solidFill>
                            <a:schemeClr val="tx1">
                              <a:lumMod val="75000"/>
                              <a:lumOff val="25000"/>
                            </a:schemeClr>
                          </a:solidFill>
                          <a:latin typeface="+mn-lt"/>
                        </a:rPr>
                        <a:t> are more fluid)</a:t>
                      </a:r>
                      <a:endParaRPr lang="en-US" sz="1400" dirty="0">
                        <a:solidFill>
                          <a:schemeClr val="tx1">
                            <a:lumMod val="75000"/>
                            <a:lumOff val="25000"/>
                          </a:schemeClr>
                        </a:solidFill>
                        <a:latin typeface="+mn-lt"/>
                      </a:endParaRP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Masculine (i.e.—patriarchal)</a:t>
                      </a:r>
                    </a:p>
                  </a:txBody>
                  <a:tcPr marL="167528" marR="87115" marT="87115" marB="87115">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a16="http://schemas.microsoft.com/office/drawing/2014/main" val="10006"/>
                  </a:ext>
                </a:extLst>
              </a:tr>
              <a:tr h="910193">
                <a:tc>
                  <a:txBody>
                    <a:bodyPr/>
                    <a:lstStyle/>
                    <a:p>
                      <a:pPr algn="ctr"/>
                      <a:r>
                        <a:rPr lang="en-US" sz="1400" b="1">
                          <a:solidFill>
                            <a:schemeClr val="tx1">
                              <a:lumMod val="75000"/>
                              <a:lumOff val="25000"/>
                            </a:schemeClr>
                          </a:solidFill>
                          <a:latin typeface="+mn-lt"/>
                        </a:rPr>
                        <a:t>Long-Term/</a:t>
                      </a:r>
                      <a:br>
                        <a:rPr lang="en-US" sz="1400" b="1">
                          <a:solidFill>
                            <a:schemeClr val="tx1">
                              <a:lumMod val="75000"/>
                              <a:lumOff val="25000"/>
                            </a:schemeClr>
                          </a:solidFill>
                          <a:latin typeface="+mn-lt"/>
                        </a:rPr>
                      </a:br>
                      <a:r>
                        <a:rPr lang="en-US" sz="1400" b="1">
                          <a:solidFill>
                            <a:schemeClr val="tx1">
                              <a:lumMod val="75000"/>
                              <a:lumOff val="25000"/>
                            </a:schemeClr>
                          </a:solidFill>
                          <a:latin typeface="+mn-lt"/>
                        </a:rPr>
                        <a:t>Short</a:t>
                      </a:r>
                      <a:r>
                        <a:rPr lang="en-US" sz="1400" b="1" baseline="0">
                          <a:solidFill>
                            <a:schemeClr val="tx1">
                              <a:lumMod val="75000"/>
                              <a:lumOff val="25000"/>
                            </a:schemeClr>
                          </a:solidFill>
                          <a:latin typeface="+mn-lt"/>
                        </a:rPr>
                        <a:t>-Term Orientation</a:t>
                      </a:r>
                      <a:endParaRPr lang="en-US" sz="1400" b="1">
                        <a:solidFill>
                          <a:schemeClr val="tx1">
                            <a:lumMod val="75000"/>
                            <a:lumOff val="25000"/>
                          </a:schemeClr>
                        </a:solidFill>
                        <a:latin typeface="+mn-lt"/>
                      </a:endParaRPr>
                    </a:p>
                  </a:txBody>
                  <a:tcPr marL="167528" marR="87115" marT="87115" marB="87115">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ctr"/>
                      <a:r>
                        <a:rPr lang="en-US" sz="1400">
                          <a:solidFill>
                            <a:schemeClr val="tx1">
                              <a:lumMod val="75000"/>
                              <a:lumOff val="25000"/>
                            </a:schemeClr>
                          </a:solidFill>
                          <a:latin typeface="+mn-lt"/>
                        </a:rPr>
                        <a:t>Short-Term</a:t>
                      </a:r>
                      <a:r>
                        <a:rPr lang="en-US" sz="1400" baseline="0">
                          <a:solidFill>
                            <a:schemeClr val="tx1">
                              <a:lumMod val="75000"/>
                              <a:lumOff val="25000"/>
                            </a:schemeClr>
                          </a:solidFill>
                          <a:latin typeface="+mn-lt"/>
                        </a:rPr>
                        <a:t> Culture</a:t>
                      </a:r>
                      <a:endParaRPr lang="en-US" sz="1400">
                        <a:solidFill>
                          <a:schemeClr val="tx1">
                            <a:lumMod val="75000"/>
                            <a:lumOff val="25000"/>
                          </a:schemeClr>
                        </a:solidFill>
                        <a:latin typeface="+mn-lt"/>
                      </a:endParaRPr>
                    </a:p>
                  </a:txBody>
                  <a:tcPr marL="167528" marR="87115" marT="87115" marB="87115">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tc>
                  <a:txBody>
                    <a:bodyPr/>
                    <a:lstStyle/>
                    <a:p>
                      <a:pPr algn="ctr"/>
                      <a:r>
                        <a:rPr lang="en-US" sz="1400" dirty="0">
                          <a:solidFill>
                            <a:schemeClr val="tx1">
                              <a:lumMod val="75000"/>
                              <a:lumOff val="25000"/>
                            </a:schemeClr>
                          </a:solidFill>
                          <a:latin typeface="+mn-lt"/>
                        </a:rPr>
                        <a:t>Long-Term Culture</a:t>
                      </a:r>
                    </a:p>
                  </a:txBody>
                  <a:tcPr marL="167528" marR="87115" marT="87115" marB="87115">
                    <a:lnL w="12700" cmpd="sng">
                      <a:noFill/>
                      <a:prstDash val="solid"/>
                    </a:lnL>
                    <a:lnR w="12700" cmpd="sng">
                      <a:noFill/>
                      <a:prstDash val="solid"/>
                    </a:lnR>
                    <a:lnT w="19050" cap="flat" cmpd="sng" algn="ctr">
                      <a:solidFill>
                        <a:srgbClr val="FFFFFF"/>
                      </a:solidFill>
                      <a:prstDash val="solid"/>
                    </a:lnT>
                    <a:lnB w="12700" cmpd="sng">
                      <a:noFill/>
                      <a:prstDash val="solid"/>
                    </a:lnB>
                    <a:solidFill>
                      <a:srgbClr val="B4BCBE">
                        <a:alpha val="34902"/>
                      </a:srgbClr>
                    </a:solidFill>
                  </a:tcPr>
                </a:tc>
                <a:extLst>
                  <a:ext uri="{0D108BD9-81ED-4DB2-BD59-A6C34878D82A}">
                    <a16:rowId xmlns:a16="http://schemas.microsoft.com/office/drawing/2014/main" val="10007"/>
                  </a:ext>
                </a:extLst>
              </a:tr>
            </a:tbl>
          </a:graphicData>
        </a:graphic>
      </p:graphicFrame>
      <p:pic>
        <p:nvPicPr>
          <p:cNvPr id="2" name="Audio 1">
            <a:hlinkClick r:id="" action="ppaction://media"/>
            <a:extLst>
              <a:ext uri="{FF2B5EF4-FFF2-40B4-BE49-F238E27FC236}">
                <a16:creationId xmlns:a16="http://schemas.microsoft.com/office/drawing/2014/main" id="{FA254DA5-B85D-8041-A068-4E75E85EF3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194537043"/>
      </p:ext>
    </p:extLst>
  </p:cSld>
  <p:clrMapOvr>
    <a:masterClrMapping/>
  </p:clrMapOvr>
  <mc:AlternateContent xmlns:mc="http://schemas.openxmlformats.org/markup-compatibility/2006" xmlns:p14="http://schemas.microsoft.com/office/powerpoint/2010/main">
    <mc:Choice Requires="p14">
      <p:transition spd="slow" p14:dur="2000" advTm="16954"/>
    </mc:Choice>
    <mc:Fallback xmlns="">
      <p:transition spd="slow" advTm="16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693</TotalTime>
  <Words>940</Words>
  <Application>Microsoft Macintosh PowerPoint</Application>
  <PresentationFormat>Widescreen</PresentationFormat>
  <Paragraphs>65</Paragraphs>
  <Slides>11</Slides>
  <Notes>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ENG 111</vt:lpstr>
      <vt:lpstr>Intercultural Communication</vt:lpstr>
      <vt:lpstr>How Cultures Differ</vt:lpstr>
      <vt:lpstr>Differ, Contd.</vt:lpstr>
      <vt:lpstr>Differ, Contd.</vt:lpstr>
      <vt:lpstr>Differ, Contd.</vt:lpstr>
      <vt:lpstr>Differ, Contd.</vt:lpstr>
      <vt:lpstr>Differ, Contd.</vt:lpstr>
      <vt:lpstr>PowerPoint Presentation</vt:lpstr>
      <vt:lpstr>Barriers for Intercultural Comm.</vt:lpstr>
      <vt:lpstr>Competent Comm. Strategies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 111</dc:title>
  <dc:creator>Shahneela Tasmin Sharmi</dc:creator>
  <cp:lastModifiedBy>Shahneela Tasmin Sharmi</cp:lastModifiedBy>
  <cp:revision>12</cp:revision>
  <dcterms:created xsi:type="dcterms:W3CDTF">2020-07-09T16:16:02Z</dcterms:created>
  <dcterms:modified xsi:type="dcterms:W3CDTF">2020-07-13T15:31:21Z</dcterms:modified>
</cp:coreProperties>
</file>